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6.png" ContentType="image/png"/>
  <Override PartName="/ppt/media/image3.png" ContentType="image/png"/>
  <Override PartName="/ppt/media/image4.png" ContentType="image/png"/>
  <Override PartName="/ppt/media/image1.png" ContentType="image/png"/>
  <Override PartName="/ppt/media/image7.png" ContentType="image/png"/>
  <Override PartName="/ppt/media/image8.png" ContentType="image/png"/>
  <Override PartName="/ppt/media/image9.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5.jpeg" ContentType="image/jpeg"/>
  <Override PartName="/ppt/media/image15.png" ContentType="image/png"/>
  <Override PartName="/ppt/media/image2.jpeg" ContentType="image/jpe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6.png" ContentType="image/pn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72.xml.rels" ContentType="application/vnd.openxmlformats-package.relationships+xml"/>
  <Override PartName="/ppt/slideLayouts/_rels/slideLayout44.xml.rels" ContentType="application/vnd.openxmlformats-package.relationships+xml"/>
  <Override PartName="/ppt/slideLayouts/_rels/slideLayout71.xml.rels" ContentType="application/vnd.openxmlformats-package.relationships+xml"/>
  <Override PartName="/ppt/slideLayouts/_rels/slideLayout43.xml.rels" ContentType="application/vnd.openxmlformats-package.relationships+xml"/>
  <Override PartName="/ppt/slideLayouts/_rels/slideLayout7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xml" ContentType="application/vnd.openxmlformats-officedocument.presentationml.slideLayout+xml"/>
  <Override PartName="/ppt/slideLayouts/slideLayout62.xml" ContentType="application/vnd.openxmlformats-officedocument.presentationml.slideLayout+xml"/>
  <Override PartName="/ppt/slideLayouts/slideLayout1.xml" ContentType="application/vnd.openxmlformats-officedocument.presentationml.slideLayout+xml"/>
  <Override PartName="/ppt/slideLayouts/slideLayout64.xml" ContentType="application/vnd.openxmlformats-officedocument.presentationml.slideLayout+xml"/>
  <Override PartName="/ppt/slideLayouts/slideLayout3.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4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5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7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8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8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8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9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9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9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9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0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0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0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0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1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1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1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1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1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1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1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2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27"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2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1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3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1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1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4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4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46"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47"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5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5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54"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5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5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57"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5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5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6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65"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67"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16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7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1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76"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1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7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8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8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82"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84"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85"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8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89"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9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92"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9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9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95"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9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9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0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03"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05"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20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21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2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1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18"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20"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22"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23"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2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2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2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2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30"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3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3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33"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3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3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600" spc="-1" strike="noStrike">
              <a:solidFill>
                <a:srgbClr val="000000"/>
              </a:solidFill>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p>
            <a:endParaRPr b="0" lang="en-IN" sz="1400" spc="-1" strike="noStrike">
              <a:solidFill>
                <a:srgbClr val="000000"/>
              </a:solidFill>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600" spc="-1" strike="noStrike">
              <a:solidFill>
                <a:srgbClr val="000000"/>
              </a:solidFill>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6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8457840" y="4874760"/>
            <a:ext cx="83880" cy="62640"/>
          </a:xfrm>
          <a:prstGeom prst="ellipse">
            <a:avLst/>
          </a:prstGeom>
          <a:solidFill>
            <a:srgbClr val="7f7f7f"/>
          </a:solidFill>
          <a:ln>
            <a:noFill/>
          </a:ln>
        </p:spPr>
        <p:style>
          <a:lnRef idx="0"/>
          <a:fillRef idx="0"/>
          <a:effectRef idx="0"/>
          <a:fontRef idx="minor"/>
        </p:style>
      </p:sp>
      <p:sp>
        <p:nvSpPr>
          <p:cNvPr id="1" name="CustomShape 2"/>
          <p:cNvSpPr/>
          <p:nvPr/>
        </p:nvSpPr>
        <p:spPr>
          <a:xfrm>
            <a:off x="569160" y="4874760"/>
            <a:ext cx="83880" cy="62640"/>
          </a:xfrm>
          <a:prstGeom prst="ellipse">
            <a:avLst/>
          </a:prstGeom>
          <a:solidFill>
            <a:srgbClr val="7f7f7f"/>
          </a:solidFill>
          <a:ln>
            <a:noFill/>
          </a:ln>
        </p:spPr>
        <p:style>
          <a:lnRef idx="0"/>
          <a:fillRef idx="0"/>
          <a:effectRef idx="0"/>
          <a:fontRef idx="minor"/>
        </p:style>
      </p:sp>
      <p:sp>
        <p:nvSpPr>
          <p:cNvPr id="2" name="PlaceHolder 3"/>
          <p:cNvSpPr>
            <a:spLocks noGrp="1"/>
          </p:cNvSpPr>
          <p:nvPr>
            <p:ph type="title"/>
          </p:nvPr>
        </p:nvSpPr>
        <p:spPr>
          <a:xfrm>
            <a:off x="457200" y="205200"/>
            <a:ext cx="8228880" cy="858240"/>
          </a:xfrm>
          <a:prstGeom prst="rect">
            <a:avLst/>
          </a:prstGeom>
        </p:spPr>
        <p:txBody>
          <a:bodyPr lIns="0" rIns="0" tIns="0" bIns="0" anchor="ct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3" name="PlaceHolder 4"/>
          <p:cNvSpPr>
            <a:spLocks noGrp="1"/>
          </p:cNvSpPr>
          <p:nvPr>
            <p:ph type="body"/>
          </p:nvPr>
        </p:nvSpPr>
        <p:spPr>
          <a:xfrm>
            <a:off x="457200" y="1203480"/>
            <a:ext cx="8228880" cy="2982600"/>
          </a:xfrm>
          <a:prstGeom prst="rect">
            <a:avLst/>
          </a:prstGeom>
        </p:spPr>
        <p:txBody>
          <a:bodyPr lIns="0" rIns="0" tIns="0" bIns="0"/>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CustomShape 1"/>
          <p:cNvSpPr/>
          <p:nvPr/>
        </p:nvSpPr>
        <p:spPr>
          <a:xfrm>
            <a:off x="8457840" y="4874760"/>
            <a:ext cx="83880" cy="62640"/>
          </a:xfrm>
          <a:prstGeom prst="ellipse">
            <a:avLst/>
          </a:prstGeom>
          <a:solidFill>
            <a:srgbClr val="7f7f7f"/>
          </a:solidFill>
          <a:ln>
            <a:noFill/>
          </a:ln>
        </p:spPr>
        <p:style>
          <a:lnRef idx="0"/>
          <a:fillRef idx="0"/>
          <a:effectRef idx="0"/>
          <a:fontRef idx="minor"/>
        </p:style>
      </p:sp>
      <p:sp>
        <p:nvSpPr>
          <p:cNvPr id="41" name="CustomShape 2"/>
          <p:cNvSpPr/>
          <p:nvPr/>
        </p:nvSpPr>
        <p:spPr>
          <a:xfrm>
            <a:off x="569160" y="4874760"/>
            <a:ext cx="83880" cy="62640"/>
          </a:xfrm>
          <a:prstGeom prst="ellipse">
            <a:avLst/>
          </a:prstGeom>
          <a:solidFill>
            <a:srgbClr val="7f7f7f"/>
          </a:solidFill>
          <a:ln>
            <a:noFill/>
          </a:ln>
        </p:spPr>
        <p:style>
          <a:lnRef idx="0"/>
          <a:fillRef idx="0"/>
          <a:effectRef idx="0"/>
          <a:fontRef idx="minor"/>
        </p:style>
      </p:sp>
      <p:sp>
        <p:nvSpPr>
          <p:cNvPr id="42" name="PlaceHolder 3"/>
          <p:cNvSpPr>
            <a:spLocks noGrp="1"/>
          </p:cNvSpPr>
          <p:nvPr>
            <p:ph type="title"/>
          </p:nvPr>
        </p:nvSpPr>
        <p:spPr>
          <a:xfrm>
            <a:off x="457200" y="205200"/>
            <a:ext cx="8229240" cy="858600"/>
          </a:xfrm>
          <a:prstGeom prst="rect">
            <a:avLst/>
          </a:prstGeom>
        </p:spPr>
        <p:txBody>
          <a:bodyPr lIns="0" rIns="0" tIns="0" bIns="0" anchor="ct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4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616"/>
              </a:spcBef>
              <a:buClr>
                <a:srgbClr val="000000"/>
              </a:buClr>
              <a:buSzPct val="45000"/>
              <a:buFont typeface="Wingdings" charset="2"/>
              <a:buChar char=""/>
            </a:pPr>
            <a:r>
              <a:rPr b="0" lang="en-IN" sz="1600" spc="-1" strike="noStrike">
                <a:solidFill>
                  <a:srgbClr val="000000"/>
                </a:solidFill>
                <a:latin typeface="Arial"/>
              </a:rPr>
              <a:t>Click to edit the outline text format</a:t>
            </a:r>
            <a:endParaRPr b="0" lang="en-IN"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8457480" y="4874760"/>
            <a:ext cx="83880" cy="62640"/>
          </a:xfrm>
          <a:prstGeom prst="ellipse">
            <a:avLst/>
          </a:prstGeom>
          <a:solidFill>
            <a:srgbClr val="7f7f7f"/>
          </a:solidFill>
          <a:ln>
            <a:noFill/>
          </a:ln>
        </p:spPr>
        <p:style>
          <a:lnRef idx="0"/>
          <a:fillRef idx="0"/>
          <a:effectRef idx="0"/>
          <a:fontRef idx="minor"/>
        </p:style>
      </p:sp>
      <p:sp>
        <p:nvSpPr>
          <p:cNvPr id="81" name="CustomShape 2"/>
          <p:cNvSpPr/>
          <p:nvPr/>
        </p:nvSpPr>
        <p:spPr>
          <a:xfrm>
            <a:off x="568800" y="4874760"/>
            <a:ext cx="83880" cy="62640"/>
          </a:xfrm>
          <a:prstGeom prst="ellipse">
            <a:avLst/>
          </a:prstGeom>
          <a:solidFill>
            <a:srgbClr val="7f7f7f"/>
          </a:solidFill>
          <a:ln>
            <a:noFill/>
          </a:ln>
        </p:spPr>
        <p:style>
          <a:lnRef idx="0"/>
          <a:fillRef idx="0"/>
          <a:effectRef idx="0"/>
          <a:fontRef idx="minor"/>
        </p:style>
      </p:sp>
      <p:sp>
        <p:nvSpPr>
          <p:cNvPr id="82" name="PlaceHolder 3"/>
          <p:cNvSpPr>
            <a:spLocks noGrp="1"/>
          </p:cNvSpPr>
          <p:nvPr>
            <p:ph type="title"/>
          </p:nvPr>
        </p:nvSpPr>
        <p:spPr>
          <a:xfrm>
            <a:off x="457200" y="205200"/>
            <a:ext cx="8228880" cy="858240"/>
          </a:xfrm>
          <a:prstGeom prst="rect">
            <a:avLst/>
          </a:prstGeom>
        </p:spPr>
        <p:txBody>
          <a:bodyPr lIns="0" rIns="0" tIns="0" bIns="0" anchor="ct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83" name="PlaceHolder 4"/>
          <p:cNvSpPr>
            <a:spLocks noGrp="1"/>
          </p:cNvSpPr>
          <p:nvPr>
            <p:ph type="body"/>
          </p:nvPr>
        </p:nvSpPr>
        <p:spPr>
          <a:xfrm>
            <a:off x="457200" y="1203480"/>
            <a:ext cx="8228880" cy="2982600"/>
          </a:xfrm>
          <a:prstGeom prst="rect">
            <a:avLst/>
          </a:prstGeom>
        </p:spPr>
        <p:txBody>
          <a:bodyPr lIns="0" rIns="0" tIns="0" bIns="0"/>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8457840" y="4874760"/>
            <a:ext cx="83880" cy="62640"/>
          </a:xfrm>
          <a:prstGeom prst="ellipse">
            <a:avLst/>
          </a:prstGeom>
          <a:solidFill>
            <a:srgbClr val="7f7f7f"/>
          </a:solidFill>
          <a:ln>
            <a:noFill/>
          </a:ln>
        </p:spPr>
        <p:style>
          <a:lnRef idx="0"/>
          <a:fillRef idx="0"/>
          <a:effectRef idx="0"/>
          <a:fontRef idx="minor"/>
        </p:style>
      </p:sp>
      <p:sp>
        <p:nvSpPr>
          <p:cNvPr id="121" name="CustomShape 2"/>
          <p:cNvSpPr/>
          <p:nvPr/>
        </p:nvSpPr>
        <p:spPr>
          <a:xfrm>
            <a:off x="569160" y="4874760"/>
            <a:ext cx="83880" cy="62640"/>
          </a:xfrm>
          <a:prstGeom prst="ellipse">
            <a:avLst/>
          </a:prstGeom>
          <a:solidFill>
            <a:srgbClr val="7f7f7f"/>
          </a:solidFill>
          <a:ln>
            <a:noFill/>
          </a:ln>
        </p:spPr>
        <p:style>
          <a:lnRef idx="0"/>
          <a:fillRef idx="0"/>
          <a:effectRef idx="0"/>
          <a:fontRef idx="minor"/>
        </p:style>
      </p:sp>
      <p:sp>
        <p:nvSpPr>
          <p:cNvPr id="122" name="PlaceHolder 3"/>
          <p:cNvSpPr>
            <a:spLocks noGrp="1"/>
          </p:cNvSpPr>
          <p:nvPr>
            <p:ph type="title"/>
          </p:nvPr>
        </p:nvSpPr>
        <p:spPr>
          <a:xfrm>
            <a:off x="457200" y="205200"/>
            <a:ext cx="8228880" cy="858240"/>
          </a:xfrm>
          <a:prstGeom prst="rect">
            <a:avLst/>
          </a:prstGeom>
        </p:spPr>
        <p:txBody>
          <a:bodyPr lIns="0" rIns="0" tIns="0" bIns="0" anchor="ct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23" name="PlaceHolder 4"/>
          <p:cNvSpPr>
            <a:spLocks noGrp="1"/>
          </p:cNvSpPr>
          <p:nvPr>
            <p:ph type="body"/>
          </p:nvPr>
        </p:nvSpPr>
        <p:spPr>
          <a:xfrm>
            <a:off x="457200" y="1203480"/>
            <a:ext cx="8228880" cy="2982600"/>
          </a:xfrm>
          <a:prstGeom prst="rect">
            <a:avLst/>
          </a:prstGeom>
        </p:spPr>
        <p:txBody>
          <a:bodyPr lIns="0" rIns="0" tIns="0" bIns="0"/>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6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8880" cy="858240"/>
          </a:xfrm>
          <a:prstGeom prst="rect">
            <a:avLst/>
          </a:prstGeom>
        </p:spPr>
        <p:txBody>
          <a:bodyPr lIns="0" rIns="0" tIns="0" bIns="0" anchor="ctr"/>
          <a:p>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9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hyperlink" Target="https://python-textbok.readthedocs.io/en/1.0/Introduction_to_GUI_Programming.html" TargetMode="External"/><Relationship Id="rId2" Type="http://schemas.openxmlformats.org/officeDocument/2006/relationships/hyperlink" Target="https://medium.com/@ravidesetty/number-plate-detection-on-indian-car-vehicles-using-yo2l2ov2-8c99e1a259f5" TargetMode="External"/><Relationship Id="rId3"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685800" y="1513440"/>
            <a:ext cx="7771680" cy="1521720"/>
          </a:xfrm>
          <a:prstGeom prst="rect">
            <a:avLst/>
          </a:prstGeom>
          <a:noFill/>
          <a:ln>
            <a:noFill/>
          </a:ln>
        </p:spPr>
        <p:style>
          <a:lnRef idx="0"/>
          <a:fillRef idx="0"/>
          <a:effectRef idx="0"/>
          <a:fontRef idx="minor"/>
        </p:style>
        <p:txBody>
          <a:bodyPr lIns="68400" rIns="68400" tIns="34200" bIns="34200" anchor="b"/>
          <a:p>
            <a:pPr algn="ctr">
              <a:lnSpc>
                <a:spcPct val="100000"/>
              </a:lnSpc>
            </a:pPr>
            <a:r>
              <a:rPr b="0" lang="en-IN" sz="5000" spc="-1" strike="noStrike">
                <a:solidFill>
                  <a:srgbClr val="44546a"/>
                </a:solidFill>
                <a:latin typeface="Century Gothic"/>
                <a:ea typeface="Century Gothic"/>
              </a:rPr>
              <a:t>Smart Traffic Fine Generation System</a:t>
            </a:r>
            <a:endParaRPr b="0" lang="en-IN" sz="5000" spc="-1" strike="noStrike">
              <a:latin typeface="Arial"/>
            </a:endParaRPr>
          </a:p>
        </p:txBody>
      </p:sp>
      <p:sp>
        <p:nvSpPr>
          <p:cNvPr id="237" name="CustomShape 2"/>
          <p:cNvSpPr/>
          <p:nvPr/>
        </p:nvSpPr>
        <p:spPr>
          <a:xfrm>
            <a:off x="1371600" y="3168360"/>
            <a:ext cx="6400080" cy="1460160"/>
          </a:xfrm>
          <a:prstGeom prst="rect">
            <a:avLst/>
          </a:prstGeom>
          <a:noFill/>
          <a:ln>
            <a:noFill/>
          </a:ln>
        </p:spPr>
        <p:style>
          <a:lnRef idx="0"/>
          <a:fillRef idx="0"/>
          <a:effectRef idx="0"/>
          <a:fontRef idx="minor"/>
        </p:style>
        <p:txBody>
          <a:bodyPr lIns="68400" rIns="68400" tIns="34200" bIns="34200"/>
          <a:p>
            <a:pPr>
              <a:lnSpc>
                <a:spcPct val="100000"/>
              </a:lnSpc>
            </a:pPr>
            <a:r>
              <a:rPr b="0" lang="en-IN" sz="1300" spc="-1" strike="noStrike">
                <a:solidFill>
                  <a:srgbClr val="000000"/>
                </a:solidFill>
                <a:latin typeface="Palatino Linotype"/>
                <a:ea typeface="Palatino Linotype"/>
              </a:rPr>
              <a:t>Presented by:-                                                Guides:-</a:t>
            </a:r>
            <a:endParaRPr b="0" lang="en-IN" sz="1300" spc="-1" strike="noStrike">
              <a:latin typeface="Arial"/>
            </a:endParaRPr>
          </a:p>
          <a:p>
            <a:pPr>
              <a:lnSpc>
                <a:spcPct val="100000"/>
              </a:lnSpc>
              <a:spcBef>
                <a:spcPts val="400"/>
              </a:spcBef>
            </a:pPr>
            <a:r>
              <a:rPr b="0" lang="en-IN" sz="1300" spc="-1" strike="noStrike">
                <a:solidFill>
                  <a:srgbClr val="000000"/>
                </a:solidFill>
                <a:latin typeface="Palatino Linotype"/>
                <a:ea typeface="Palatino Linotype"/>
              </a:rPr>
              <a:t>Dhruvkumar Patel (15CP049)                     [1] Dr. N.M Patel</a:t>
            </a:r>
            <a:endParaRPr b="0" lang="en-IN" sz="1300" spc="-1" strike="noStrike">
              <a:latin typeface="Arial"/>
            </a:endParaRPr>
          </a:p>
          <a:p>
            <a:pPr>
              <a:lnSpc>
                <a:spcPct val="100000"/>
              </a:lnSpc>
              <a:spcBef>
                <a:spcPts val="400"/>
              </a:spcBef>
            </a:pPr>
            <a:r>
              <a:rPr b="0" lang="en-IN" sz="1300" spc="-1" strike="noStrike">
                <a:solidFill>
                  <a:srgbClr val="000000"/>
                </a:solidFill>
                <a:latin typeface="Palatino Linotype"/>
                <a:ea typeface="Palatino Linotype"/>
              </a:rPr>
              <a:t>Ketan Bhalerao (15CP050)                           [2]  Prof. P.B Swadas</a:t>
            </a:r>
            <a:endParaRPr b="0" lang="en-IN" sz="1300" spc="-1" strike="noStrike">
              <a:latin typeface="Arial"/>
            </a:endParaRPr>
          </a:p>
          <a:p>
            <a:pPr>
              <a:lnSpc>
                <a:spcPct val="100000"/>
              </a:lnSpc>
              <a:spcBef>
                <a:spcPts val="400"/>
              </a:spcBef>
            </a:pPr>
            <a:r>
              <a:rPr b="0" lang="en-IN" sz="1300" spc="-1" strike="noStrike">
                <a:solidFill>
                  <a:srgbClr val="000000"/>
                </a:solidFill>
                <a:latin typeface="Palatino Linotype"/>
                <a:ea typeface="Palatino Linotype"/>
              </a:rPr>
              <a:t>Monil Shah (15CP051)</a:t>
            </a:r>
            <a:endParaRPr b="0" lang="en-IN" sz="1300" spc="-1" strike="noStrike">
              <a:latin typeface="Arial"/>
            </a:endParaRPr>
          </a:p>
        </p:txBody>
      </p:sp>
      <p:pic>
        <p:nvPicPr>
          <p:cNvPr id="238" name="Google Shape;331;p79" descr=""/>
          <p:cNvPicPr/>
          <p:nvPr/>
        </p:nvPicPr>
        <p:blipFill>
          <a:blip r:embed="rId1"/>
          <a:stretch/>
        </p:blipFill>
        <p:spPr>
          <a:xfrm>
            <a:off x="3894120" y="91800"/>
            <a:ext cx="1493280" cy="1420560"/>
          </a:xfrm>
          <a:prstGeom prst="rect">
            <a:avLst/>
          </a:prstGeom>
          <a:ln>
            <a:noFill/>
          </a:ln>
        </p:spPr>
      </p:pic>
    </p:spTree>
  </p:cSld>
  <p:transition spd="slow">
    <p:fade/>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457200" y="205920"/>
            <a:ext cx="8228880" cy="856800"/>
          </a:xfrm>
          <a:prstGeom prst="rect">
            <a:avLst/>
          </a:prstGeom>
          <a:noFill/>
          <a:ln>
            <a:noFill/>
          </a:ln>
        </p:spPr>
        <p:style>
          <a:lnRef idx="0"/>
          <a:fillRef idx="0"/>
          <a:effectRef idx="0"/>
          <a:fontRef idx="minor"/>
        </p:style>
        <p:txBody>
          <a:bodyPr anchor="ctr"/>
          <a:p>
            <a:pPr algn="ctr">
              <a:lnSpc>
                <a:spcPct val="100000"/>
              </a:lnSpc>
            </a:pPr>
            <a:r>
              <a:rPr b="0" lang="en-IN" sz="4400" spc="-1" strike="noStrike">
                <a:solidFill>
                  <a:srgbClr val="000000"/>
                </a:solidFill>
                <a:latin typeface="Calibri"/>
                <a:ea typeface="Calibri"/>
              </a:rPr>
              <a:t>Utilization of ResNet50 model </a:t>
            </a:r>
            <a:endParaRPr b="0" lang="en-IN" sz="4400" spc="-1" strike="noStrike">
              <a:latin typeface="Arial"/>
            </a:endParaRPr>
          </a:p>
        </p:txBody>
      </p:sp>
      <p:sp>
        <p:nvSpPr>
          <p:cNvPr id="260" name="CustomShape 2"/>
          <p:cNvSpPr/>
          <p:nvPr/>
        </p:nvSpPr>
        <p:spPr>
          <a:xfrm>
            <a:off x="357120" y="1446480"/>
            <a:ext cx="8228880" cy="3394080"/>
          </a:xfrm>
          <a:prstGeom prst="rect">
            <a:avLst/>
          </a:prstGeom>
          <a:noFill/>
          <a:ln>
            <a:noFill/>
          </a:ln>
        </p:spPr>
        <p:style>
          <a:lnRef idx="0"/>
          <a:fillRef idx="0"/>
          <a:effectRef idx="0"/>
          <a:fontRef idx="minor"/>
        </p:style>
        <p:txBody>
          <a:bodyPr/>
          <a:p>
            <a:pPr marL="343080" indent="-342360">
              <a:lnSpc>
                <a:spcPct val="100000"/>
              </a:lnSpc>
              <a:buClr>
                <a:srgbClr val="000000"/>
              </a:buClr>
              <a:buFont typeface="Arial"/>
              <a:buChar char="•"/>
            </a:pPr>
            <a:r>
              <a:rPr b="0" lang="en-IN" sz="3200" spc="-1" strike="noStrike">
                <a:solidFill>
                  <a:srgbClr val="000000"/>
                </a:solidFill>
                <a:latin typeface="Calibri"/>
                <a:ea typeface="Calibri"/>
              </a:rPr>
              <a:t>What if a captured frame has more than a single vehicle?</a:t>
            </a:r>
            <a:endParaRPr b="0" lang="en-IN" sz="3200" spc="-1" strike="noStrike">
              <a:latin typeface="Arial"/>
            </a:endParaRPr>
          </a:p>
          <a:p>
            <a:pPr marL="343080" indent="-342360">
              <a:lnSpc>
                <a:spcPct val="100000"/>
              </a:lnSpc>
              <a:spcBef>
                <a:spcPts val="641"/>
              </a:spcBef>
              <a:buClr>
                <a:srgbClr val="000000"/>
              </a:buClr>
              <a:buFont typeface="Arial"/>
              <a:buChar char="•"/>
            </a:pPr>
            <a:r>
              <a:rPr b="0" lang="en-IN" sz="3200" spc="-1" strike="noStrike">
                <a:solidFill>
                  <a:srgbClr val="000000"/>
                </a:solidFill>
                <a:latin typeface="Calibri"/>
                <a:ea typeface="Calibri"/>
              </a:rPr>
              <a:t>One possible answer: Separate out every vehicle from captured frame and feed every extracted image in iterative fashion to YOLO for number plate detection.</a:t>
            </a:r>
            <a:endParaRPr b="0" lang="en-IN" sz="3200" spc="-1" strike="noStrike">
              <a:latin typeface="Arial"/>
            </a:endParaRPr>
          </a:p>
          <a:p>
            <a:pPr>
              <a:lnSpc>
                <a:spcPct val="100000"/>
              </a:lnSpc>
              <a:spcBef>
                <a:spcPts val="641"/>
              </a:spcBef>
            </a:pPr>
            <a:endParaRPr b="0" lang="en-IN" sz="3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457200" y="0"/>
            <a:ext cx="8228520" cy="1199160"/>
          </a:xfrm>
          <a:prstGeom prst="rect">
            <a:avLst/>
          </a:prstGeom>
          <a:noFill/>
          <a:ln>
            <a:noFill/>
          </a:ln>
        </p:spPr>
        <p:style>
          <a:lnRef idx="0"/>
          <a:fillRef idx="0"/>
          <a:effectRef idx="0"/>
          <a:fontRef idx="minor"/>
        </p:style>
        <p:txBody>
          <a:bodyPr lIns="0" rIns="0" tIns="0" bIns="0" anchor="ctr"/>
          <a:p>
            <a:pPr>
              <a:lnSpc>
                <a:spcPct val="100000"/>
              </a:lnSpc>
            </a:pPr>
            <a:r>
              <a:rPr b="0" lang="en-IN" sz="1400" spc="-1" strike="noStrike">
                <a:solidFill>
                  <a:srgbClr val="000000"/>
                </a:solidFill>
                <a:latin typeface="Arial"/>
                <a:ea typeface="Arial"/>
              </a:rPr>
              <a:t>YOLO Training Iterations </a:t>
            </a:r>
            <a:endParaRPr b="0" lang="en-IN" sz="1400" spc="-1" strike="noStrike">
              <a:latin typeface="Arial"/>
            </a:endParaRPr>
          </a:p>
        </p:txBody>
      </p:sp>
      <p:sp>
        <p:nvSpPr>
          <p:cNvPr id="262" name="CustomShape 2"/>
          <p:cNvSpPr/>
          <p:nvPr/>
        </p:nvSpPr>
        <p:spPr>
          <a:xfrm>
            <a:off x="457200" y="1203480"/>
            <a:ext cx="8228880" cy="2982600"/>
          </a:xfrm>
          <a:prstGeom prst="rect">
            <a:avLst/>
          </a:prstGeom>
          <a:noFill/>
          <a:ln>
            <a:noFill/>
          </a:ln>
        </p:spPr>
        <p:style>
          <a:lnRef idx="0"/>
          <a:fillRef idx="0"/>
          <a:effectRef idx="0"/>
          <a:fontRef idx="minor"/>
        </p:style>
      </p:sp>
      <p:pic>
        <p:nvPicPr>
          <p:cNvPr id="263" name="Google Shape;395;p89" descr=""/>
          <p:cNvPicPr/>
          <p:nvPr/>
        </p:nvPicPr>
        <p:blipFill>
          <a:blip r:embed="rId1"/>
          <a:srcRect l="0" t="0" r="0" b="27588"/>
          <a:stretch/>
        </p:blipFill>
        <p:spPr>
          <a:xfrm>
            <a:off x="259920" y="956520"/>
            <a:ext cx="8379720" cy="37231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457200" y="279360"/>
            <a:ext cx="8228520" cy="89460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Number plate detection</a:t>
            </a:r>
            <a:endParaRPr b="0" lang="en-IN" sz="3600" spc="-1" strike="noStrike">
              <a:latin typeface="Arial"/>
            </a:endParaRPr>
          </a:p>
        </p:txBody>
      </p:sp>
      <p:pic>
        <p:nvPicPr>
          <p:cNvPr id="265" name="" descr=""/>
          <p:cNvPicPr/>
          <p:nvPr/>
        </p:nvPicPr>
        <p:blipFill>
          <a:blip r:embed="rId1"/>
          <a:stretch/>
        </p:blipFill>
        <p:spPr>
          <a:xfrm>
            <a:off x="1152000" y="1512000"/>
            <a:ext cx="6696000" cy="25830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Google Shape;406;p91" descr=""/>
          <p:cNvPicPr/>
          <p:nvPr/>
        </p:nvPicPr>
        <p:blipFill>
          <a:blip r:embed="rId1"/>
          <a:srcRect l="28474" t="18755" r="27539" b="12859"/>
          <a:stretch/>
        </p:blipFill>
        <p:spPr>
          <a:xfrm>
            <a:off x="406440" y="977760"/>
            <a:ext cx="2348640" cy="2120040"/>
          </a:xfrm>
          <a:prstGeom prst="rect">
            <a:avLst/>
          </a:prstGeom>
          <a:ln>
            <a:noFill/>
          </a:ln>
        </p:spPr>
      </p:pic>
      <p:pic>
        <p:nvPicPr>
          <p:cNvPr id="267" name="Google Shape;407;p91" descr=""/>
          <p:cNvPicPr/>
          <p:nvPr/>
        </p:nvPicPr>
        <p:blipFill>
          <a:blip r:embed="rId2"/>
          <a:srcRect l="31205" t="21540" r="23814" b="10153"/>
          <a:stretch/>
        </p:blipFill>
        <p:spPr>
          <a:xfrm>
            <a:off x="3276720" y="977760"/>
            <a:ext cx="2348640" cy="2120040"/>
          </a:xfrm>
          <a:prstGeom prst="rect">
            <a:avLst/>
          </a:prstGeom>
          <a:ln>
            <a:noFill/>
          </a:ln>
        </p:spPr>
      </p:pic>
      <p:pic>
        <p:nvPicPr>
          <p:cNvPr id="268" name="Google Shape;408;p91" descr=""/>
          <p:cNvPicPr/>
          <p:nvPr/>
        </p:nvPicPr>
        <p:blipFill>
          <a:blip r:embed="rId3"/>
          <a:srcRect l="13361" t="22736" r="41243" b="9897"/>
          <a:stretch/>
        </p:blipFill>
        <p:spPr>
          <a:xfrm>
            <a:off x="6146640" y="977760"/>
            <a:ext cx="2234520" cy="2120040"/>
          </a:xfrm>
          <a:prstGeom prst="rect">
            <a:avLst/>
          </a:prstGeom>
          <a:ln>
            <a:noFill/>
          </a:ln>
        </p:spPr>
      </p:pic>
      <p:sp>
        <p:nvSpPr>
          <p:cNvPr id="269" name="CustomShape 1"/>
          <p:cNvSpPr/>
          <p:nvPr/>
        </p:nvSpPr>
        <p:spPr>
          <a:xfrm>
            <a:off x="870120" y="3213000"/>
            <a:ext cx="1497960" cy="34236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Arial"/>
                <a:ea typeface="Arial"/>
              </a:rPr>
              <a:t>Original Image</a:t>
            </a:r>
            <a:endParaRPr b="0" lang="en-IN" sz="1400" spc="-1" strike="noStrike">
              <a:latin typeface="Arial"/>
            </a:endParaRPr>
          </a:p>
        </p:txBody>
      </p:sp>
      <p:sp>
        <p:nvSpPr>
          <p:cNvPr id="270" name="CustomShape 2"/>
          <p:cNvSpPr/>
          <p:nvPr/>
        </p:nvSpPr>
        <p:spPr>
          <a:xfrm>
            <a:off x="3441600" y="3213000"/>
            <a:ext cx="2018520" cy="72324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Arial"/>
                <a:ea typeface="Arial"/>
              </a:rPr>
              <a:t>Gray Scale conversion</a:t>
            </a:r>
            <a:endParaRPr b="0" lang="en-IN" sz="1400" spc="-1" strike="noStrike">
              <a:latin typeface="Arial"/>
            </a:endParaRPr>
          </a:p>
        </p:txBody>
      </p:sp>
      <p:sp>
        <p:nvSpPr>
          <p:cNvPr id="271" name="CustomShape 3"/>
          <p:cNvSpPr/>
          <p:nvPr/>
        </p:nvSpPr>
        <p:spPr>
          <a:xfrm>
            <a:off x="6254640" y="3213000"/>
            <a:ext cx="2018520" cy="72324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Arial"/>
                <a:ea typeface="Arial"/>
              </a:rPr>
              <a:t>Noise removal using median blur</a:t>
            </a:r>
            <a:endParaRPr b="0" lang="en-IN" sz="1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1727280" y="4089240"/>
            <a:ext cx="1497960" cy="342360"/>
          </a:xfrm>
          <a:prstGeom prst="rect">
            <a:avLst/>
          </a:prstGeom>
          <a:noFill/>
          <a:ln>
            <a:noFill/>
          </a:ln>
        </p:spPr>
        <p:style>
          <a:lnRef idx="0"/>
          <a:fillRef idx="0"/>
          <a:effectRef idx="0"/>
          <a:fontRef idx="minor"/>
        </p:style>
      </p:sp>
      <p:sp>
        <p:nvSpPr>
          <p:cNvPr id="273" name="CustomShape 2"/>
          <p:cNvSpPr/>
          <p:nvPr/>
        </p:nvSpPr>
        <p:spPr>
          <a:xfrm>
            <a:off x="3600000" y="3977640"/>
            <a:ext cx="2067480" cy="34236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Arial"/>
                <a:ea typeface="Arial"/>
              </a:rPr>
              <a:t>Image Binarization</a:t>
            </a:r>
            <a:endParaRPr b="0" lang="en-IN" sz="1400" spc="-1" strike="noStrike">
              <a:latin typeface="Arial"/>
            </a:endParaRPr>
          </a:p>
        </p:txBody>
      </p:sp>
      <p:pic>
        <p:nvPicPr>
          <p:cNvPr id="274" name="" descr=""/>
          <p:cNvPicPr/>
          <p:nvPr/>
        </p:nvPicPr>
        <p:blipFill>
          <a:blip r:embed="rId1"/>
          <a:srcRect l="0" t="12453" r="5264" b="0"/>
          <a:stretch/>
        </p:blipFill>
        <p:spPr>
          <a:xfrm>
            <a:off x="2520360" y="518400"/>
            <a:ext cx="3887640" cy="32976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303000" y="3797280"/>
            <a:ext cx="3014640" cy="34236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Arial"/>
                <a:ea typeface="Arial"/>
              </a:rPr>
              <a:t>Morphological Transformation</a:t>
            </a:r>
            <a:endParaRPr b="0" lang="en-IN" sz="1400" spc="-1" strike="noStrike">
              <a:latin typeface="Arial"/>
            </a:endParaRPr>
          </a:p>
          <a:p>
            <a:pPr>
              <a:lnSpc>
                <a:spcPct val="100000"/>
              </a:lnSpc>
            </a:pPr>
            <a:r>
              <a:rPr b="0" lang="en-IN" sz="1400" spc="-1" strike="noStrike">
                <a:solidFill>
                  <a:srgbClr val="000000"/>
                </a:solidFill>
                <a:latin typeface="Arial"/>
                <a:ea typeface="Arial"/>
              </a:rPr>
              <a:t>	</a:t>
            </a:r>
            <a:r>
              <a:rPr b="0" lang="en-IN" sz="1400" spc="-1" strike="noStrike">
                <a:solidFill>
                  <a:srgbClr val="000000"/>
                </a:solidFill>
                <a:latin typeface="Arial"/>
                <a:ea typeface="Arial"/>
              </a:rPr>
              <a:t>(closing operation)</a:t>
            </a:r>
            <a:endParaRPr b="0" lang="en-IN" sz="1400" spc="-1" strike="noStrike">
              <a:latin typeface="Arial"/>
            </a:endParaRPr>
          </a:p>
        </p:txBody>
      </p:sp>
      <p:pic>
        <p:nvPicPr>
          <p:cNvPr id="276" name="" descr=""/>
          <p:cNvPicPr/>
          <p:nvPr/>
        </p:nvPicPr>
        <p:blipFill>
          <a:blip r:embed="rId1"/>
          <a:srcRect l="0" t="12365" r="5722" b="0"/>
          <a:stretch/>
        </p:blipFill>
        <p:spPr>
          <a:xfrm>
            <a:off x="2664000" y="576000"/>
            <a:ext cx="3744000" cy="316800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1442160" y="3670200"/>
            <a:ext cx="1852560" cy="34236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Arial"/>
                <a:ea typeface="Arial"/>
              </a:rPr>
              <a:t>Image Contouring</a:t>
            </a:r>
            <a:endParaRPr b="0" lang="en-IN" sz="1400" spc="-1" strike="noStrike">
              <a:latin typeface="Arial"/>
            </a:endParaRPr>
          </a:p>
        </p:txBody>
      </p:sp>
      <p:pic>
        <p:nvPicPr>
          <p:cNvPr id="278" name="Google Shape;432;p94" descr=""/>
          <p:cNvPicPr/>
          <p:nvPr/>
        </p:nvPicPr>
        <p:blipFill>
          <a:blip r:embed="rId1"/>
          <a:srcRect l="50335" t="34301" r="22124" b="44759"/>
          <a:stretch/>
        </p:blipFill>
        <p:spPr>
          <a:xfrm>
            <a:off x="4330800" y="1117440"/>
            <a:ext cx="4516560" cy="1929600"/>
          </a:xfrm>
          <a:prstGeom prst="rect">
            <a:avLst/>
          </a:prstGeom>
          <a:ln>
            <a:noFill/>
          </a:ln>
        </p:spPr>
      </p:pic>
      <p:sp>
        <p:nvSpPr>
          <p:cNvPr id="279" name="CustomShape 2"/>
          <p:cNvSpPr/>
          <p:nvPr/>
        </p:nvSpPr>
        <p:spPr>
          <a:xfrm>
            <a:off x="5442480" y="3670200"/>
            <a:ext cx="2875320" cy="34236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Arial"/>
                <a:ea typeface="Arial"/>
              </a:rPr>
              <a:t>Extracted Number Plate</a:t>
            </a:r>
            <a:endParaRPr b="0" lang="en-IN" sz="1400" spc="-1" strike="noStrike">
              <a:latin typeface="Arial"/>
            </a:endParaRPr>
          </a:p>
        </p:txBody>
      </p:sp>
      <p:pic>
        <p:nvPicPr>
          <p:cNvPr id="280" name="" descr=""/>
          <p:cNvPicPr/>
          <p:nvPr/>
        </p:nvPicPr>
        <p:blipFill>
          <a:blip r:embed="rId2"/>
          <a:srcRect l="0" t="13464" r="6798" b="0"/>
          <a:stretch/>
        </p:blipFill>
        <p:spPr>
          <a:xfrm>
            <a:off x="648000" y="792000"/>
            <a:ext cx="3340440" cy="28080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1656000" y="357480"/>
            <a:ext cx="6296760" cy="1154520"/>
          </a:xfrm>
          <a:prstGeom prst="rect">
            <a:avLst/>
          </a:prstGeom>
          <a:noFill/>
          <a:ln>
            <a:noFill/>
          </a:ln>
        </p:spPr>
        <p:txBody>
          <a:bodyPr lIns="90000" rIns="90000" tIns="45000" bIns="45000"/>
          <a:p>
            <a:r>
              <a:rPr b="0" lang="en-IN" sz="3600" spc="-1" strike="noStrike">
                <a:solidFill>
                  <a:srgbClr val="44546a"/>
                </a:solidFill>
                <a:latin typeface="Century Gothic"/>
                <a:ea typeface="Century Gothic"/>
              </a:rPr>
              <a:t>Character Segmentation</a:t>
            </a:r>
            <a:endParaRPr b="0" lang="en-IN" sz="3600" spc="-1" strike="noStrike">
              <a:latin typeface="Arial"/>
            </a:endParaRPr>
          </a:p>
        </p:txBody>
      </p:sp>
      <p:pic>
        <p:nvPicPr>
          <p:cNvPr id="282" name="" descr=""/>
          <p:cNvPicPr/>
          <p:nvPr/>
        </p:nvPicPr>
        <p:blipFill>
          <a:blip r:embed="rId1"/>
          <a:stretch/>
        </p:blipFill>
        <p:spPr>
          <a:xfrm>
            <a:off x="1080000" y="1423800"/>
            <a:ext cx="7021080" cy="253620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 descr=""/>
          <p:cNvPicPr/>
          <p:nvPr/>
        </p:nvPicPr>
        <p:blipFill>
          <a:blip r:embed="rId1"/>
          <a:srcRect l="14094" t="13942" r="68577" b="73440"/>
          <a:stretch/>
        </p:blipFill>
        <p:spPr>
          <a:xfrm>
            <a:off x="862920" y="1368000"/>
            <a:ext cx="3169080" cy="1296000"/>
          </a:xfrm>
          <a:prstGeom prst="rect">
            <a:avLst/>
          </a:prstGeom>
          <a:ln>
            <a:noFill/>
          </a:ln>
        </p:spPr>
      </p:pic>
      <p:sp>
        <p:nvSpPr>
          <p:cNvPr id="284" name="TextShape 1"/>
          <p:cNvSpPr txBox="1"/>
          <p:nvPr/>
        </p:nvSpPr>
        <p:spPr>
          <a:xfrm>
            <a:off x="1512000" y="2808000"/>
            <a:ext cx="2088000" cy="489960"/>
          </a:xfrm>
          <a:prstGeom prst="rect">
            <a:avLst/>
          </a:prstGeom>
          <a:noFill/>
          <a:ln>
            <a:noFill/>
          </a:ln>
        </p:spPr>
        <p:txBody>
          <a:bodyPr lIns="90000" rIns="90000" tIns="45000" bIns="45000"/>
          <a:p>
            <a:r>
              <a:rPr b="0" lang="en-IN" sz="1400" spc="-1" strike="noStrike">
                <a:solidFill>
                  <a:srgbClr val="000000"/>
                </a:solidFill>
                <a:latin typeface="Arial"/>
                <a:ea typeface="Arial"/>
              </a:rPr>
              <a:t>Sample Number plate</a:t>
            </a:r>
            <a:endParaRPr b="0" lang="en-IN" sz="1400" spc="-1" strike="noStrike">
              <a:latin typeface="Arial"/>
            </a:endParaRPr>
          </a:p>
        </p:txBody>
      </p:sp>
      <p:pic>
        <p:nvPicPr>
          <p:cNvPr id="285" name="" descr=""/>
          <p:cNvPicPr/>
          <p:nvPr/>
        </p:nvPicPr>
        <p:blipFill>
          <a:blip r:embed="rId2"/>
          <a:srcRect l="21178" t="39149" r="63068" b="49636"/>
          <a:stretch/>
        </p:blipFill>
        <p:spPr>
          <a:xfrm>
            <a:off x="4858920" y="1368000"/>
            <a:ext cx="3061080" cy="1296000"/>
          </a:xfrm>
          <a:prstGeom prst="rect">
            <a:avLst/>
          </a:prstGeom>
          <a:ln>
            <a:noFill/>
          </a:ln>
        </p:spPr>
      </p:pic>
      <p:sp>
        <p:nvSpPr>
          <p:cNvPr id="286" name="TextShape 2"/>
          <p:cNvSpPr txBox="1"/>
          <p:nvPr/>
        </p:nvSpPr>
        <p:spPr>
          <a:xfrm>
            <a:off x="5655600" y="2805480"/>
            <a:ext cx="1904400" cy="290520"/>
          </a:xfrm>
          <a:prstGeom prst="rect">
            <a:avLst/>
          </a:prstGeom>
          <a:noFill/>
          <a:ln>
            <a:noFill/>
          </a:ln>
        </p:spPr>
        <p:txBody>
          <a:bodyPr lIns="90000" rIns="90000" tIns="45000" bIns="45000"/>
          <a:p>
            <a:r>
              <a:rPr b="0" lang="en-IN" sz="1400" spc="-1" strike="noStrike">
                <a:solidFill>
                  <a:srgbClr val="000000"/>
                </a:solidFill>
                <a:latin typeface="Arial"/>
                <a:ea typeface="Arial"/>
              </a:rPr>
              <a:t>Image binarization</a:t>
            </a:r>
            <a:endParaRPr b="0" lang="en-IN" sz="1400" spc="-1" strike="noStrike">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 descr=""/>
          <p:cNvPicPr/>
          <p:nvPr/>
        </p:nvPicPr>
        <p:blipFill>
          <a:blip r:embed="rId1"/>
          <a:srcRect l="24329" t="54552" r="59919" b="34232"/>
          <a:stretch/>
        </p:blipFill>
        <p:spPr>
          <a:xfrm>
            <a:off x="1150920" y="1440000"/>
            <a:ext cx="2881080" cy="1152000"/>
          </a:xfrm>
          <a:prstGeom prst="rect">
            <a:avLst/>
          </a:prstGeom>
          <a:ln>
            <a:noFill/>
          </a:ln>
        </p:spPr>
      </p:pic>
      <p:sp>
        <p:nvSpPr>
          <p:cNvPr id="288" name="TextShape 1"/>
          <p:cNvSpPr txBox="1"/>
          <p:nvPr/>
        </p:nvSpPr>
        <p:spPr>
          <a:xfrm>
            <a:off x="1224000" y="2766600"/>
            <a:ext cx="2880000" cy="689400"/>
          </a:xfrm>
          <a:prstGeom prst="rect">
            <a:avLst/>
          </a:prstGeom>
          <a:noFill/>
          <a:ln>
            <a:noFill/>
          </a:ln>
        </p:spPr>
        <p:txBody>
          <a:bodyPr lIns="90000" rIns="90000" tIns="45000" bIns="45000"/>
          <a:p>
            <a:pPr>
              <a:lnSpc>
                <a:spcPct val="150000"/>
              </a:lnSpc>
            </a:pPr>
            <a:r>
              <a:rPr b="0" lang="en-IN" sz="1400" spc="-1" strike="noStrike">
                <a:solidFill>
                  <a:srgbClr val="000000"/>
                </a:solidFill>
                <a:latin typeface="Arial"/>
                <a:ea typeface="Arial"/>
              </a:rPr>
              <a:t>Image after applying flood fill filter</a:t>
            </a:r>
            <a:endParaRPr b="0" lang="en-IN" sz="1400" spc="-1" strike="noStrike">
              <a:latin typeface="Times New Roman"/>
              <a:ea typeface="Times New Roman"/>
            </a:endParaRPr>
          </a:p>
        </p:txBody>
      </p:sp>
      <p:pic>
        <p:nvPicPr>
          <p:cNvPr id="289" name="" descr=""/>
          <p:cNvPicPr/>
          <p:nvPr/>
        </p:nvPicPr>
        <p:blipFill>
          <a:blip r:embed="rId2"/>
          <a:srcRect l="28266" t="81161" r="56768" b="7623"/>
          <a:stretch/>
        </p:blipFill>
        <p:spPr>
          <a:xfrm>
            <a:off x="4887000" y="1498680"/>
            <a:ext cx="2619000" cy="1102320"/>
          </a:xfrm>
          <a:prstGeom prst="rect">
            <a:avLst/>
          </a:prstGeom>
          <a:ln>
            <a:noFill/>
          </a:ln>
        </p:spPr>
      </p:pic>
      <p:sp>
        <p:nvSpPr>
          <p:cNvPr id="290" name="TextShape 2"/>
          <p:cNvSpPr txBox="1"/>
          <p:nvPr/>
        </p:nvSpPr>
        <p:spPr>
          <a:xfrm>
            <a:off x="4896000" y="2880000"/>
            <a:ext cx="2448000" cy="489960"/>
          </a:xfrm>
          <a:prstGeom prst="rect">
            <a:avLst/>
          </a:prstGeom>
          <a:noFill/>
          <a:ln>
            <a:noFill/>
          </a:ln>
        </p:spPr>
        <p:txBody>
          <a:bodyPr lIns="90000" rIns="90000" tIns="45000" bIns="45000"/>
          <a:p>
            <a:r>
              <a:rPr b="0" lang="en-IN" sz="1400" spc="-1" strike="noStrike">
                <a:solidFill>
                  <a:srgbClr val="000000"/>
                </a:solidFill>
                <a:latin typeface="Arial"/>
                <a:ea typeface="Arial"/>
              </a:rPr>
              <a:t>Image after applying erosion</a:t>
            </a:r>
            <a:endParaRPr b="0" lang="en-IN" sz="14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457200" y="0"/>
            <a:ext cx="8228520" cy="119916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Introduction</a:t>
            </a:r>
            <a:endParaRPr b="0" lang="en-IN" sz="3600" spc="-1" strike="noStrike">
              <a:latin typeface="Arial"/>
            </a:endParaRPr>
          </a:p>
        </p:txBody>
      </p:sp>
      <p:sp>
        <p:nvSpPr>
          <p:cNvPr id="240" name="CustomShape 2"/>
          <p:cNvSpPr/>
          <p:nvPr/>
        </p:nvSpPr>
        <p:spPr>
          <a:xfrm>
            <a:off x="457200" y="1277280"/>
            <a:ext cx="8228520" cy="3393360"/>
          </a:xfrm>
          <a:prstGeom prst="rect">
            <a:avLst/>
          </a:prstGeom>
          <a:noFill/>
          <a:ln>
            <a:noFill/>
          </a:ln>
        </p:spPr>
        <p:style>
          <a:lnRef idx="0"/>
          <a:fillRef idx="0"/>
          <a:effectRef idx="0"/>
          <a:fontRef idx="minor"/>
        </p:style>
        <p:txBody>
          <a:bodyPr lIns="68400" rIns="68400" tIns="34200" bIns="34200"/>
          <a:p>
            <a:pPr marL="254160" indent="-253800" algn="just">
              <a:lnSpc>
                <a:spcPct val="100000"/>
              </a:lnSpc>
              <a:buClr>
                <a:srgbClr val="000000"/>
              </a:buClr>
              <a:buFont typeface="Arial"/>
              <a:buChar char="•"/>
            </a:pPr>
            <a:r>
              <a:rPr b="0" lang="en-IN" sz="1300" spc="-1" strike="noStrike">
                <a:solidFill>
                  <a:srgbClr val="000000"/>
                </a:solidFill>
                <a:latin typeface="Palatino Linotype"/>
                <a:ea typeface="Palatino Linotype"/>
              </a:rPr>
              <a:t>These days traffic is increasing at an alarming rate. This leads to uncontrollable traffic at crossroads. Moreover, certain rules have been incorporated by RTO which are necessary for maintaining public discipline.</a:t>
            </a:r>
            <a:endParaRPr b="0" lang="en-IN" sz="1300" spc="-1" strike="noStrike">
              <a:latin typeface="Arial"/>
            </a:endParaRPr>
          </a:p>
          <a:p>
            <a:pPr marL="254160" indent="-253800" algn="just">
              <a:lnSpc>
                <a:spcPct val="100000"/>
              </a:lnSpc>
              <a:spcBef>
                <a:spcPts val="400"/>
              </a:spcBef>
              <a:buClr>
                <a:srgbClr val="000000"/>
              </a:buClr>
              <a:buFont typeface="Arial"/>
              <a:buChar char="•"/>
            </a:pPr>
            <a:r>
              <a:rPr b="0" lang="en-IN" sz="1300" spc="-1" strike="noStrike">
                <a:solidFill>
                  <a:srgbClr val="000000"/>
                </a:solidFill>
                <a:latin typeface="Palatino Linotype"/>
                <a:ea typeface="Palatino Linotype"/>
              </a:rPr>
              <a:t>However, a very practical fact proves that people these days hardly obey the incorporated rules which may result in severe accidents as well as society indiscipline.</a:t>
            </a:r>
            <a:endParaRPr b="0" lang="en-IN" sz="1300" spc="-1" strike="noStrike">
              <a:latin typeface="Arial"/>
            </a:endParaRPr>
          </a:p>
          <a:p>
            <a:pPr marL="254160" indent="-253800" algn="just">
              <a:lnSpc>
                <a:spcPct val="100000"/>
              </a:lnSpc>
              <a:spcBef>
                <a:spcPts val="400"/>
              </a:spcBef>
              <a:buClr>
                <a:srgbClr val="000000"/>
              </a:buClr>
              <a:buFont typeface="Arial"/>
              <a:buChar char="•"/>
            </a:pPr>
            <a:r>
              <a:rPr b="0" lang="en-IN" sz="1300" spc="-1" strike="noStrike">
                <a:solidFill>
                  <a:srgbClr val="000000"/>
                </a:solidFill>
                <a:latin typeface="Palatino Linotype"/>
                <a:ea typeface="Palatino Linotype"/>
              </a:rPr>
              <a:t>This project aims to tackle these problems via a fully automated system which will track the moving vehicles on road and if a particular vehicle breaks a rule of surpassing crossroads while red light is on, the same vehicle’ s identity will be extracted through machine learning algorithms.</a:t>
            </a:r>
            <a:endParaRPr b="0" lang="en-IN" sz="1300" spc="-1" strike="noStrike">
              <a:latin typeface="Arial"/>
            </a:endParaRPr>
          </a:p>
          <a:p>
            <a:pPr marL="254160" indent="-253800" algn="just">
              <a:lnSpc>
                <a:spcPct val="100000"/>
              </a:lnSpc>
              <a:spcBef>
                <a:spcPts val="400"/>
              </a:spcBef>
              <a:buClr>
                <a:srgbClr val="000000"/>
              </a:buClr>
              <a:buFont typeface="Arial"/>
              <a:buChar char="•"/>
            </a:pPr>
            <a:r>
              <a:rPr b="0" lang="en-IN" sz="1300" spc="-1" strike="noStrike">
                <a:solidFill>
                  <a:srgbClr val="000000"/>
                </a:solidFill>
                <a:latin typeface="Palatino Linotype"/>
                <a:ea typeface="Palatino Linotype"/>
              </a:rPr>
              <a:t>Later, after the identity of vehicle has been determined, an automated fine deduction will take place from vehicle owner’s account of which the user will be Mailed or texted.</a:t>
            </a:r>
            <a:endParaRPr b="0" lang="en-IN" sz="1300" spc="-1" strike="noStrike">
              <a:latin typeface="Arial"/>
            </a:endParaRPr>
          </a:p>
          <a:p>
            <a:pPr>
              <a:lnSpc>
                <a:spcPct val="100000"/>
              </a:lnSpc>
              <a:spcBef>
                <a:spcPts val="400"/>
              </a:spcBef>
            </a:pPr>
            <a:endParaRPr b="0" lang="en-IN" sz="1300" spc="-1" strike="noStrike">
              <a:latin typeface="Arial"/>
            </a:endParaRPr>
          </a:p>
        </p:txBody>
      </p:sp>
    </p:spTree>
  </p:cSld>
  <p:transition spd="slow">
    <p:fade/>
  </p:transition>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 descr=""/>
          <p:cNvPicPr/>
          <p:nvPr/>
        </p:nvPicPr>
        <p:blipFill>
          <a:blip r:embed="rId1"/>
          <a:srcRect l="66847" t="41949" r="17401" b="46836"/>
          <a:stretch/>
        </p:blipFill>
        <p:spPr>
          <a:xfrm>
            <a:off x="2808000" y="1382760"/>
            <a:ext cx="3384000" cy="1353240"/>
          </a:xfrm>
          <a:prstGeom prst="rect">
            <a:avLst/>
          </a:prstGeom>
          <a:ln>
            <a:noFill/>
          </a:ln>
        </p:spPr>
      </p:pic>
      <p:sp>
        <p:nvSpPr>
          <p:cNvPr id="292" name="TextShape 1"/>
          <p:cNvSpPr txBox="1"/>
          <p:nvPr/>
        </p:nvSpPr>
        <p:spPr>
          <a:xfrm>
            <a:off x="3469320" y="2949480"/>
            <a:ext cx="2434680" cy="290520"/>
          </a:xfrm>
          <a:prstGeom prst="rect">
            <a:avLst/>
          </a:prstGeom>
          <a:noFill/>
          <a:ln>
            <a:noFill/>
          </a:ln>
        </p:spPr>
        <p:txBody>
          <a:bodyPr lIns="90000" rIns="90000" tIns="45000" bIns="45000"/>
          <a:p>
            <a:r>
              <a:rPr b="0" lang="en-IN" sz="1400" spc="-1" strike="noStrike">
                <a:solidFill>
                  <a:srgbClr val="000000"/>
                </a:solidFill>
                <a:latin typeface="Arial"/>
                <a:ea typeface="Arial"/>
              </a:rPr>
              <a:t>Countoured number plate</a:t>
            </a:r>
            <a:endParaRPr b="0" lang="en-IN" sz="1400" spc="-1" strike="noStrike">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571320" y="535680"/>
            <a:ext cx="7771680" cy="1101960"/>
          </a:xfrm>
          <a:prstGeom prst="rect">
            <a:avLst/>
          </a:prstGeom>
          <a:noFill/>
          <a:ln>
            <a:noFill/>
          </a:ln>
        </p:spPr>
        <p:style>
          <a:lnRef idx="0"/>
          <a:fillRef idx="0"/>
          <a:effectRef idx="0"/>
          <a:fontRef idx="minor"/>
        </p:style>
        <p:txBody>
          <a:bodyPr anchor="ctr"/>
          <a:p>
            <a:pPr algn="ctr">
              <a:lnSpc>
                <a:spcPct val="100000"/>
              </a:lnSpc>
            </a:pPr>
            <a:r>
              <a:rPr b="0" lang="en-IN" sz="4400" spc="-1" strike="noStrike">
                <a:solidFill>
                  <a:srgbClr val="000000"/>
                </a:solidFill>
                <a:latin typeface="Calibri"/>
                <a:ea typeface="Calibri"/>
              </a:rPr>
              <a:t>Extracting number from the obtained number plate</a:t>
            </a:r>
            <a:endParaRPr b="0" lang="en-IN" sz="4400" spc="-1" strike="noStrike">
              <a:latin typeface="Arial"/>
            </a:endParaRPr>
          </a:p>
        </p:txBody>
      </p:sp>
      <p:sp>
        <p:nvSpPr>
          <p:cNvPr id="294" name="CustomShape 2"/>
          <p:cNvSpPr/>
          <p:nvPr/>
        </p:nvSpPr>
        <p:spPr>
          <a:xfrm>
            <a:off x="1285920" y="1928880"/>
            <a:ext cx="6400080" cy="1874520"/>
          </a:xfrm>
          <a:prstGeom prst="rect">
            <a:avLst/>
          </a:prstGeom>
          <a:noFill/>
          <a:ln>
            <a:noFill/>
          </a:ln>
        </p:spPr>
        <p:style>
          <a:lnRef idx="0"/>
          <a:fillRef idx="0"/>
          <a:effectRef idx="0"/>
          <a:fontRef idx="minor"/>
        </p:style>
        <p:txBody>
          <a:bodyPr/>
          <a:p>
            <a:pPr algn="ctr">
              <a:lnSpc>
                <a:spcPct val="100000"/>
              </a:lnSpc>
            </a:pPr>
            <a:r>
              <a:rPr b="0" lang="en-IN" sz="1800" spc="-1" strike="noStrike">
                <a:solidFill>
                  <a:srgbClr val="000000"/>
                </a:solidFill>
                <a:latin typeface="Calibri"/>
                <a:ea typeface="Calibri"/>
              </a:rPr>
              <a:t>Approach used: CNN</a:t>
            </a:r>
            <a:endParaRPr b="0" lang="en-IN" sz="1800" spc="-1" strike="noStrike">
              <a:latin typeface="Arial"/>
            </a:endParaRPr>
          </a:p>
          <a:p>
            <a:pPr algn="ctr">
              <a:lnSpc>
                <a:spcPct val="100000"/>
              </a:lnSpc>
              <a:spcBef>
                <a:spcPts val="641"/>
              </a:spcBef>
            </a:pPr>
            <a:r>
              <a:rPr b="0" lang="en-IN" sz="1800" spc="-1" strike="noStrike">
                <a:solidFill>
                  <a:srgbClr val="000000"/>
                </a:solidFill>
                <a:latin typeface="Calibri"/>
                <a:ea typeface="Calibri"/>
              </a:rPr>
              <a:t>Achieved Accuracy till 1</a:t>
            </a:r>
            <a:r>
              <a:rPr b="0" lang="en-IN" sz="1800" spc="-1" strike="noStrike" baseline="30000">
                <a:solidFill>
                  <a:srgbClr val="000000"/>
                </a:solidFill>
                <a:latin typeface="Calibri"/>
                <a:ea typeface="Calibri"/>
              </a:rPr>
              <a:t>st</a:t>
            </a:r>
            <a:r>
              <a:rPr b="0" lang="en-IN" sz="1800" spc="-1" strike="noStrike">
                <a:solidFill>
                  <a:srgbClr val="000000"/>
                </a:solidFill>
                <a:latin typeface="Calibri"/>
                <a:ea typeface="Calibri"/>
              </a:rPr>
              <a:t> midsem was 91.00%  (trained from Scratch over 15,00,000 dataset images for 36 classes- 0 to 9 and A to Z)</a:t>
            </a:r>
            <a:endParaRPr b="0" lang="en-IN" sz="1800" spc="-1" strike="noStrike">
              <a:latin typeface="Arial"/>
            </a:endParaRPr>
          </a:p>
          <a:p>
            <a:pPr algn="ctr">
              <a:lnSpc>
                <a:spcPct val="100000"/>
              </a:lnSpc>
              <a:spcBef>
                <a:spcPts val="641"/>
              </a:spcBef>
            </a:pPr>
            <a:endParaRPr b="0" lang="en-IN"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457200" y="205920"/>
            <a:ext cx="8228880" cy="856800"/>
          </a:xfrm>
          <a:prstGeom prst="rect">
            <a:avLst/>
          </a:prstGeom>
          <a:noFill/>
          <a:ln>
            <a:noFill/>
          </a:ln>
        </p:spPr>
        <p:style>
          <a:lnRef idx="0"/>
          <a:fillRef idx="0"/>
          <a:effectRef idx="0"/>
          <a:fontRef idx="minor"/>
        </p:style>
        <p:txBody>
          <a:bodyPr anchor="ctr"/>
          <a:p>
            <a:pPr algn="ctr">
              <a:lnSpc>
                <a:spcPct val="100000"/>
              </a:lnSpc>
            </a:pPr>
            <a:r>
              <a:rPr b="0" lang="en-IN" sz="4400" spc="-1" strike="noStrike">
                <a:solidFill>
                  <a:srgbClr val="000000"/>
                </a:solidFill>
                <a:latin typeface="Calibri"/>
                <a:ea typeface="Calibri"/>
              </a:rPr>
              <a:t>A step towards Transfer learning </a:t>
            </a:r>
            <a:endParaRPr b="0" lang="en-IN" sz="4400" spc="-1" strike="noStrike">
              <a:latin typeface="Arial"/>
            </a:endParaRPr>
          </a:p>
        </p:txBody>
      </p:sp>
      <p:sp>
        <p:nvSpPr>
          <p:cNvPr id="296" name="CustomShape 2"/>
          <p:cNvSpPr/>
          <p:nvPr/>
        </p:nvSpPr>
        <p:spPr>
          <a:xfrm>
            <a:off x="457200" y="1199880"/>
            <a:ext cx="8228880" cy="3394080"/>
          </a:xfrm>
          <a:prstGeom prst="rect">
            <a:avLst/>
          </a:prstGeom>
          <a:noFill/>
          <a:ln>
            <a:noFill/>
          </a:ln>
        </p:spPr>
        <p:style>
          <a:lnRef idx="0"/>
          <a:fillRef idx="0"/>
          <a:effectRef idx="0"/>
          <a:fontRef idx="minor"/>
        </p:style>
        <p:txBody>
          <a:bodyPr/>
          <a:p>
            <a:pPr marL="343080" indent="-342360">
              <a:lnSpc>
                <a:spcPct val="100000"/>
              </a:lnSpc>
              <a:buClr>
                <a:srgbClr val="000000"/>
              </a:buClr>
              <a:buFont typeface="Arial"/>
              <a:buChar char="•"/>
            </a:pPr>
            <a:r>
              <a:rPr b="0" lang="en-IN" sz="3200" spc="-1" strike="noStrike">
                <a:solidFill>
                  <a:srgbClr val="000000"/>
                </a:solidFill>
                <a:latin typeface="Calibri"/>
                <a:ea typeface="Calibri"/>
              </a:rPr>
              <a:t>Following models were chosen to perform fine tuning over a subset of our original dataset:</a:t>
            </a:r>
            <a:endParaRPr b="0" lang="en-IN" sz="3200" spc="-1" strike="noStrike">
              <a:latin typeface="Arial"/>
            </a:endParaRPr>
          </a:p>
          <a:p>
            <a:pPr marL="343080" indent="-342360">
              <a:lnSpc>
                <a:spcPct val="100000"/>
              </a:lnSpc>
              <a:spcBef>
                <a:spcPts val="641"/>
              </a:spcBef>
              <a:buClr>
                <a:srgbClr val="000000"/>
              </a:buClr>
              <a:buFont typeface="Arial"/>
              <a:buChar char="•"/>
            </a:pPr>
            <a:r>
              <a:rPr b="0" lang="en-IN" sz="3200" spc="-1" strike="noStrike">
                <a:solidFill>
                  <a:srgbClr val="000000"/>
                </a:solidFill>
                <a:latin typeface="Calibri"/>
                <a:ea typeface="Calibri"/>
              </a:rPr>
              <a:t>1] Inception V3</a:t>
            </a:r>
            <a:endParaRPr b="0" lang="en-IN" sz="3200" spc="-1" strike="noStrike">
              <a:latin typeface="Arial"/>
            </a:endParaRPr>
          </a:p>
          <a:p>
            <a:pPr marL="343080" indent="-342360">
              <a:lnSpc>
                <a:spcPct val="100000"/>
              </a:lnSpc>
              <a:spcBef>
                <a:spcPts val="641"/>
              </a:spcBef>
              <a:buClr>
                <a:srgbClr val="000000"/>
              </a:buClr>
              <a:buFont typeface="Arial"/>
              <a:buChar char="•"/>
            </a:pPr>
            <a:r>
              <a:rPr b="0" lang="en-IN" sz="3200" spc="-1" strike="noStrike">
                <a:solidFill>
                  <a:srgbClr val="000000"/>
                </a:solidFill>
                <a:latin typeface="Calibri"/>
                <a:ea typeface="Calibri"/>
              </a:rPr>
              <a:t>2] MobileNet</a:t>
            </a:r>
            <a:endParaRPr b="0" lang="en-IN" sz="3200" spc="-1" strike="noStrike">
              <a:latin typeface="Arial"/>
            </a:endParaRPr>
          </a:p>
          <a:p>
            <a:pPr marL="343080" indent="-342360">
              <a:lnSpc>
                <a:spcPct val="100000"/>
              </a:lnSpc>
              <a:spcBef>
                <a:spcPts val="641"/>
              </a:spcBef>
              <a:buClr>
                <a:srgbClr val="000000"/>
              </a:buClr>
              <a:buFont typeface="Arial"/>
              <a:buChar char="•"/>
            </a:pPr>
            <a:r>
              <a:rPr b="0" lang="en-IN" sz="3200" spc="-1" strike="noStrike">
                <a:solidFill>
                  <a:srgbClr val="000000"/>
                </a:solidFill>
                <a:latin typeface="Calibri"/>
                <a:ea typeface="Calibri"/>
              </a:rPr>
              <a:t>3] VGG16</a:t>
            </a:r>
            <a:endParaRPr b="0" lang="en-IN" sz="3200" spc="-1" strike="noStrike">
              <a:latin typeface="Arial"/>
            </a:endParaRPr>
          </a:p>
          <a:p>
            <a:pPr marL="343080" indent="-342360">
              <a:lnSpc>
                <a:spcPct val="100000"/>
              </a:lnSpc>
              <a:spcBef>
                <a:spcPts val="641"/>
              </a:spcBef>
            </a:pPr>
            <a:endParaRPr b="0" lang="en-IN" sz="32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457200" y="205920"/>
            <a:ext cx="8228880" cy="856800"/>
          </a:xfrm>
          <a:prstGeom prst="rect">
            <a:avLst/>
          </a:prstGeom>
          <a:noFill/>
          <a:ln>
            <a:noFill/>
          </a:ln>
        </p:spPr>
        <p:style>
          <a:lnRef idx="0"/>
          <a:fillRef idx="0"/>
          <a:effectRef idx="0"/>
          <a:fontRef idx="minor"/>
        </p:style>
        <p:txBody>
          <a:bodyPr anchor="ctr"/>
          <a:p>
            <a:pPr algn="ctr">
              <a:lnSpc>
                <a:spcPct val="100000"/>
              </a:lnSpc>
            </a:pPr>
            <a:r>
              <a:rPr b="0" lang="en-IN" sz="4400" spc="-1" strike="noStrike">
                <a:solidFill>
                  <a:srgbClr val="000000"/>
                </a:solidFill>
                <a:latin typeface="Calibri"/>
                <a:ea typeface="Calibri"/>
              </a:rPr>
              <a:t>Accuracies over Inception V3</a:t>
            </a:r>
            <a:endParaRPr b="0" lang="en-IN" sz="4400" spc="-1" strike="noStrike">
              <a:latin typeface="Arial"/>
            </a:endParaRPr>
          </a:p>
        </p:txBody>
      </p:sp>
      <p:sp>
        <p:nvSpPr>
          <p:cNvPr id="298" name="CustomShape 2"/>
          <p:cNvSpPr/>
          <p:nvPr/>
        </p:nvSpPr>
        <p:spPr>
          <a:xfrm rot="5400000">
            <a:off x="-225360" y="2020680"/>
            <a:ext cx="3669480" cy="914040"/>
          </a:xfrm>
          <a:prstGeom prst="rect">
            <a:avLst/>
          </a:prstGeom>
          <a:noFill/>
          <a:ln>
            <a:noFill/>
          </a:ln>
        </p:spPr>
        <p:style>
          <a:lnRef idx="0"/>
          <a:fillRef idx="0"/>
          <a:effectRef idx="0"/>
          <a:fontRef idx="minor"/>
        </p:style>
        <p:txBody>
          <a:bodyPr/>
          <a:p>
            <a:pPr algn="ctr">
              <a:lnSpc>
                <a:spcPct val="100000"/>
              </a:lnSpc>
            </a:pPr>
            <a:r>
              <a:rPr b="1" lang="en-IN" sz="5400" spc="-1" strike="noStrike">
                <a:solidFill>
                  <a:srgbClr val="f9f3dd"/>
                </a:solidFill>
                <a:latin typeface="Calibri"/>
                <a:ea typeface="Calibri"/>
              </a:rPr>
              <a:t>Accuracy</a:t>
            </a:r>
            <a:endParaRPr b="0" lang="en-IN" sz="5400" spc="-1" strike="noStrike">
              <a:latin typeface="Arial"/>
            </a:endParaRPr>
          </a:p>
        </p:txBody>
      </p:sp>
      <p:sp>
        <p:nvSpPr>
          <p:cNvPr id="299" name="CustomShape 3"/>
          <p:cNvSpPr/>
          <p:nvPr/>
        </p:nvSpPr>
        <p:spPr>
          <a:xfrm>
            <a:off x="2545200" y="3964680"/>
            <a:ext cx="4402080" cy="913680"/>
          </a:xfrm>
          <a:prstGeom prst="rect">
            <a:avLst/>
          </a:prstGeom>
          <a:noFill/>
          <a:ln>
            <a:noFill/>
          </a:ln>
        </p:spPr>
        <p:style>
          <a:lnRef idx="0"/>
          <a:fillRef idx="0"/>
          <a:effectRef idx="0"/>
          <a:fontRef idx="minor"/>
        </p:style>
        <p:txBody>
          <a:bodyPr/>
          <a:p>
            <a:pPr algn="ctr">
              <a:lnSpc>
                <a:spcPct val="100000"/>
              </a:lnSpc>
            </a:pPr>
            <a:r>
              <a:rPr b="1" lang="en-IN" sz="5400" spc="-1" strike="noStrike">
                <a:solidFill>
                  <a:srgbClr val="f9f3dd"/>
                </a:solidFill>
                <a:latin typeface="Calibri"/>
                <a:ea typeface="Calibri"/>
              </a:rPr>
              <a:t>Image Size</a:t>
            </a:r>
            <a:endParaRPr b="0" lang="en-IN" sz="5400" spc="-1" strike="noStrike">
              <a:latin typeface="Arial"/>
            </a:endParaRPr>
          </a:p>
        </p:txBody>
      </p:sp>
      <p:pic>
        <p:nvPicPr>
          <p:cNvPr id="300" name="Google Shape;459;p98" descr=""/>
          <p:cNvPicPr/>
          <p:nvPr/>
        </p:nvPicPr>
        <p:blipFill>
          <a:blip r:embed="rId1"/>
          <a:stretch/>
        </p:blipFill>
        <p:spPr>
          <a:xfrm>
            <a:off x="2000160" y="1178640"/>
            <a:ext cx="5643000" cy="289296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457200" y="205920"/>
            <a:ext cx="8228880" cy="856800"/>
          </a:xfrm>
          <a:prstGeom prst="rect">
            <a:avLst/>
          </a:prstGeom>
          <a:noFill/>
          <a:ln>
            <a:noFill/>
          </a:ln>
        </p:spPr>
        <p:style>
          <a:lnRef idx="0"/>
          <a:fillRef idx="0"/>
          <a:effectRef idx="0"/>
          <a:fontRef idx="minor"/>
        </p:style>
        <p:txBody>
          <a:bodyPr anchor="ctr"/>
          <a:p>
            <a:pPr algn="ctr">
              <a:lnSpc>
                <a:spcPct val="100000"/>
              </a:lnSpc>
            </a:pPr>
            <a:r>
              <a:rPr b="0" lang="en-IN" sz="4400" spc="-1" strike="noStrike">
                <a:solidFill>
                  <a:srgbClr val="000000"/>
                </a:solidFill>
                <a:latin typeface="Calibri"/>
                <a:ea typeface="Calibri"/>
              </a:rPr>
              <a:t>Accuracies over MobileNet</a:t>
            </a:r>
            <a:endParaRPr b="0" lang="en-IN" sz="4400" spc="-1" strike="noStrike">
              <a:latin typeface="Arial"/>
            </a:endParaRPr>
          </a:p>
        </p:txBody>
      </p:sp>
      <p:sp>
        <p:nvSpPr>
          <p:cNvPr id="302" name="CustomShape 2"/>
          <p:cNvSpPr/>
          <p:nvPr/>
        </p:nvSpPr>
        <p:spPr>
          <a:xfrm rot="5400000">
            <a:off x="-439920" y="2073960"/>
            <a:ext cx="3669480" cy="914040"/>
          </a:xfrm>
          <a:prstGeom prst="rect">
            <a:avLst/>
          </a:prstGeom>
          <a:noFill/>
          <a:ln>
            <a:noFill/>
          </a:ln>
        </p:spPr>
        <p:style>
          <a:lnRef idx="0"/>
          <a:fillRef idx="0"/>
          <a:effectRef idx="0"/>
          <a:fontRef idx="minor"/>
        </p:style>
        <p:txBody>
          <a:bodyPr/>
          <a:p>
            <a:pPr algn="ctr">
              <a:lnSpc>
                <a:spcPct val="100000"/>
              </a:lnSpc>
            </a:pPr>
            <a:r>
              <a:rPr b="1" lang="en-IN" sz="5400" spc="-1" strike="noStrike">
                <a:solidFill>
                  <a:srgbClr val="f9f3dd"/>
                </a:solidFill>
                <a:latin typeface="Calibri"/>
                <a:ea typeface="Calibri"/>
              </a:rPr>
              <a:t>Accuracy</a:t>
            </a:r>
            <a:endParaRPr b="0" lang="en-IN" sz="5400" spc="-1" strike="noStrike">
              <a:latin typeface="Arial"/>
            </a:endParaRPr>
          </a:p>
        </p:txBody>
      </p:sp>
      <p:sp>
        <p:nvSpPr>
          <p:cNvPr id="303" name="CustomShape 3"/>
          <p:cNvSpPr/>
          <p:nvPr/>
        </p:nvSpPr>
        <p:spPr>
          <a:xfrm>
            <a:off x="2276640" y="3964680"/>
            <a:ext cx="4316760" cy="913680"/>
          </a:xfrm>
          <a:prstGeom prst="rect">
            <a:avLst/>
          </a:prstGeom>
          <a:noFill/>
          <a:ln>
            <a:noFill/>
          </a:ln>
        </p:spPr>
        <p:style>
          <a:lnRef idx="0"/>
          <a:fillRef idx="0"/>
          <a:effectRef idx="0"/>
          <a:fontRef idx="minor"/>
        </p:style>
        <p:txBody>
          <a:bodyPr/>
          <a:p>
            <a:pPr algn="ctr">
              <a:lnSpc>
                <a:spcPct val="100000"/>
              </a:lnSpc>
            </a:pPr>
            <a:r>
              <a:rPr b="1" lang="en-IN" sz="5400" spc="-1" strike="noStrike">
                <a:solidFill>
                  <a:srgbClr val="f9f3dd"/>
                </a:solidFill>
                <a:latin typeface="Calibri"/>
                <a:ea typeface="Calibri"/>
              </a:rPr>
              <a:t>Image size</a:t>
            </a:r>
            <a:endParaRPr b="0" lang="en-IN" sz="5400" spc="-1" strike="noStrike">
              <a:latin typeface="Arial"/>
            </a:endParaRPr>
          </a:p>
        </p:txBody>
      </p:sp>
      <p:pic>
        <p:nvPicPr>
          <p:cNvPr id="304" name="Google Shape;467;p99" descr=""/>
          <p:cNvPicPr/>
          <p:nvPr/>
        </p:nvPicPr>
        <p:blipFill>
          <a:blip r:embed="rId1"/>
          <a:stretch/>
        </p:blipFill>
        <p:spPr>
          <a:xfrm>
            <a:off x="1857240" y="1178640"/>
            <a:ext cx="5500080" cy="299988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457200" y="205920"/>
            <a:ext cx="8228880" cy="856800"/>
          </a:xfrm>
          <a:prstGeom prst="rect">
            <a:avLst/>
          </a:prstGeom>
          <a:noFill/>
          <a:ln>
            <a:noFill/>
          </a:ln>
        </p:spPr>
        <p:style>
          <a:lnRef idx="0"/>
          <a:fillRef idx="0"/>
          <a:effectRef idx="0"/>
          <a:fontRef idx="minor"/>
        </p:style>
        <p:txBody>
          <a:bodyPr anchor="ctr"/>
          <a:p>
            <a:pPr algn="ctr">
              <a:lnSpc>
                <a:spcPct val="100000"/>
              </a:lnSpc>
            </a:pPr>
            <a:r>
              <a:rPr b="0" lang="en-IN" sz="4400" spc="-1" strike="noStrike">
                <a:solidFill>
                  <a:srgbClr val="000000"/>
                </a:solidFill>
                <a:latin typeface="Calibri"/>
                <a:ea typeface="Calibri"/>
              </a:rPr>
              <a:t>Accuracies over VGG16</a:t>
            </a:r>
            <a:endParaRPr b="0" lang="en-IN" sz="4400" spc="-1" strike="noStrike">
              <a:latin typeface="Arial"/>
            </a:endParaRPr>
          </a:p>
        </p:txBody>
      </p:sp>
      <p:sp>
        <p:nvSpPr>
          <p:cNvPr id="306" name="CustomShape 2"/>
          <p:cNvSpPr/>
          <p:nvPr/>
        </p:nvSpPr>
        <p:spPr>
          <a:xfrm rot="5400000">
            <a:off x="-511200" y="2127960"/>
            <a:ext cx="3669480" cy="914040"/>
          </a:xfrm>
          <a:prstGeom prst="rect">
            <a:avLst/>
          </a:prstGeom>
          <a:noFill/>
          <a:ln>
            <a:noFill/>
          </a:ln>
        </p:spPr>
        <p:style>
          <a:lnRef idx="0"/>
          <a:fillRef idx="0"/>
          <a:effectRef idx="0"/>
          <a:fontRef idx="minor"/>
        </p:style>
        <p:txBody>
          <a:bodyPr/>
          <a:p>
            <a:pPr algn="ctr">
              <a:lnSpc>
                <a:spcPct val="100000"/>
              </a:lnSpc>
            </a:pPr>
            <a:r>
              <a:rPr b="1" lang="en-IN" sz="5400" spc="-1" strike="noStrike">
                <a:solidFill>
                  <a:srgbClr val="f9f3dd"/>
                </a:solidFill>
                <a:latin typeface="Calibri"/>
                <a:ea typeface="Calibri"/>
              </a:rPr>
              <a:t>Accuracy</a:t>
            </a:r>
            <a:endParaRPr b="0" lang="en-IN" sz="5400" spc="-1" strike="noStrike">
              <a:latin typeface="Arial"/>
            </a:endParaRPr>
          </a:p>
        </p:txBody>
      </p:sp>
      <p:sp>
        <p:nvSpPr>
          <p:cNvPr id="307" name="CustomShape 3"/>
          <p:cNvSpPr/>
          <p:nvPr/>
        </p:nvSpPr>
        <p:spPr>
          <a:xfrm>
            <a:off x="2205360" y="3911400"/>
            <a:ext cx="4316760" cy="913680"/>
          </a:xfrm>
          <a:prstGeom prst="rect">
            <a:avLst/>
          </a:prstGeom>
          <a:noFill/>
          <a:ln>
            <a:noFill/>
          </a:ln>
        </p:spPr>
        <p:style>
          <a:lnRef idx="0"/>
          <a:fillRef idx="0"/>
          <a:effectRef idx="0"/>
          <a:fontRef idx="minor"/>
        </p:style>
        <p:txBody>
          <a:bodyPr/>
          <a:p>
            <a:pPr algn="ctr">
              <a:lnSpc>
                <a:spcPct val="100000"/>
              </a:lnSpc>
            </a:pPr>
            <a:r>
              <a:rPr b="1" lang="en-IN" sz="5400" spc="-1" strike="noStrike">
                <a:solidFill>
                  <a:srgbClr val="f9f3dd"/>
                </a:solidFill>
                <a:latin typeface="Calibri"/>
                <a:ea typeface="Calibri"/>
              </a:rPr>
              <a:t>Image size</a:t>
            </a:r>
            <a:endParaRPr b="0" lang="en-IN" sz="5400" spc="-1" strike="noStrike">
              <a:latin typeface="Arial"/>
            </a:endParaRPr>
          </a:p>
        </p:txBody>
      </p:sp>
      <p:pic>
        <p:nvPicPr>
          <p:cNvPr id="308" name="Google Shape;475;p100" descr=""/>
          <p:cNvPicPr/>
          <p:nvPr/>
        </p:nvPicPr>
        <p:blipFill>
          <a:blip r:embed="rId1"/>
          <a:stretch/>
        </p:blipFill>
        <p:spPr>
          <a:xfrm>
            <a:off x="1857240" y="1178640"/>
            <a:ext cx="5285520" cy="278568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457200" y="205920"/>
            <a:ext cx="8228880" cy="856800"/>
          </a:xfrm>
          <a:prstGeom prst="rect">
            <a:avLst/>
          </a:prstGeom>
          <a:noFill/>
          <a:ln>
            <a:noFill/>
          </a:ln>
        </p:spPr>
        <p:style>
          <a:lnRef idx="0"/>
          <a:fillRef idx="0"/>
          <a:effectRef idx="0"/>
          <a:fontRef idx="minor"/>
        </p:style>
        <p:txBody>
          <a:bodyPr anchor="ctr"/>
          <a:p>
            <a:pPr algn="ctr">
              <a:lnSpc>
                <a:spcPct val="100000"/>
              </a:lnSpc>
            </a:pPr>
            <a:r>
              <a:rPr b="0" lang="en-IN" sz="4400" spc="-1" strike="noStrike">
                <a:solidFill>
                  <a:srgbClr val="000000"/>
                </a:solidFill>
                <a:latin typeface="Calibri"/>
                <a:ea typeface="Calibri"/>
              </a:rPr>
              <a:t>Overall Results</a:t>
            </a:r>
            <a:r>
              <a:rPr b="0" lang="en-IN" sz="4400" spc="-1" strike="noStrike">
                <a:solidFill>
                  <a:srgbClr val="000000"/>
                </a:solidFill>
                <a:latin typeface="Calibri"/>
                <a:ea typeface="Calibri"/>
              </a:rPr>
              <a:t>	</a:t>
            </a:r>
            <a:endParaRPr b="0" lang="en-IN" sz="4400" spc="-1" strike="noStrike">
              <a:latin typeface="Arial"/>
            </a:endParaRPr>
          </a:p>
        </p:txBody>
      </p:sp>
      <p:pic>
        <p:nvPicPr>
          <p:cNvPr id="310" name="Google Shape;481;p101" descr=""/>
          <p:cNvPicPr/>
          <p:nvPr/>
        </p:nvPicPr>
        <p:blipFill>
          <a:blip r:embed="rId1"/>
          <a:stretch/>
        </p:blipFill>
        <p:spPr>
          <a:xfrm>
            <a:off x="1071360" y="910440"/>
            <a:ext cx="6714360" cy="3428640"/>
          </a:xfrm>
          <a:prstGeom prst="rect">
            <a:avLst/>
          </a:prstGeom>
          <a:ln>
            <a:noFill/>
          </a:ln>
        </p:spPr>
      </p:pic>
      <p:sp>
        <p:nvSpPr>
          <p:cNvPr id="311" name="CustomShape 2"/>
          <p:cNvSpPr/>
          <p:nvPr/>
        </p:nvSpPr>
        <p:spPr>
          <a:xfrm rot="5400000">
            <a:off x="-1598760" y="2180520"/>
            <a:ext cx="6274080" cy="914040"/>
          </a:xfrm>
          <a:prstGeom prst="rect">
            <a:avLst/>
          </a:prstGeom>
          <a:noFill/>
          <a:ln>
            <a:noFill/>
          </a:ln>
        </p:spPr>
        <p:style>
          <a:lnRef idx="0"/>
          <a:fillRef idx="0"/>
          <a:effectRef idx="0"/>
          <a:fontRef idx="minor"/>
        </p:style>
        <p:txBody>
          <a:bodyPr/>
          <a:p>
            <a:pPr algn="ctr">
              <a:lnSpc>
                <a:spcPct val="100000"/>
              </a:lnSpc>
            </a:pPr>
            <a:r>
              <a:rPr b="1" lang="en-IN" sz="5400" spc="-1" strike="noStrike">
                <a:solidFill>
                  <a:srgbClr val="f9f3dd"/>
                </a:solidFill>
                <a:latin typeface="Calibri"/>
                <a:ea typeface="Calibri"/>
              </a:rPr>
              <a:t>Avg. Accuracies</a:t>
            </a:r>
            <a:endParaRPr b="0" lang="en-IN" sz="5400" spc="-1" strike="noStrike">
              <a:latin typeface="Arial"/>
            </a:endParaRPr>
          </a:p>
        </p:txBody>
      </p:sp>
      <p:sp>
        <p:nvSpPr>
          <p:cNvPr id="312" name="CustomShape 3"/>
          <p:cNvSpPr/>
          <p:nvPr/>
        </p:nvSpPr>
        <p:spPr>
          <a:xfrm>
            <a:off x="2568600" y="4125600"/>
            <a:ext cx="4734360" cy="913680"/>
          </a:xfrm>
          <a:prstGeom prst="rect">
            <a:avLst/>
          </a:prstGeom>
          <a:noFill/>
          <a:ln>
            <a:noFill/>
          </a:ln>
        </p:spPr>
        <p:style>
          <a:lnRef idx="0"/>
          <a:fillRef idx="0"/>
          <a:effectRef idx="0"/>
          <a:fontRef idx="minor"/>
        </p:style>
        <p:txBody>
          <a:bodyPr/>
          <a:p>
            <a:pPr algn="ctr">
              <a:lnSpc>
                <a:spcPct val="100000"/>
              </a:lnSpc>
            </a:pPr>
            <a:r>
              <a:rPr b="1" lang="en-IN" sz="5400" spc="-1" strike="noStrike">
                <a:solidFill>
                  <a:srgbClr val="f9f3dd"/>
                </a:solidFill>
                <a:latin typeface="Calibri"/>
                <a:ea typeface="Calibri"/>
              </a:rPr>
              <a:t>Approaches</a:t>
            </a:r>
            <a:endParaRPr b="0" lang="en-IN" sz="54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457200" y="205920"/>
            <a:ext cx="8228880" cy="856800"/>
          </a:xfrm>
          <a:prstGeom prst="rect">
            <a:avLst/>
          </a:prstGeom>
          <a:noFill/>
          <a:ln>
            <a:noFill/>
          </a:ln>
        </p:spPr>
        <p:style>
          <a:lnRef idx="0"/>
          <a:fillRef idx="0"/>
          <a:effectRef idx="0"/>
          <a:fontRef idx="minor"/>
        </p:style>
        <p:txBody>
          <a:bodyPr anchor="ctr"/>
          <a:p>
            <a:pPr algn="ctr">
              <a:lnSpc>
                <a:spcPct val="100000"/>
              </a:lnSpc>
            </a:pPr>
            <a:r>
              <a:rPr b="0" lang="en-IN" sz="1940" spc="-1" strike="noStrike">
                <a:solidFill>
                  <a:srgbClr val="000000"/>
                </a:solidFill>
                <a:latin typeface="Calibri"/>
                <a:ea typeface="Calibri"/>
              </a:rPr>
              <a:t>Improving the model trained from scratch</a:t>
            </a:r>
            <a:endParaRPr b="0" lang="en-IN" sz="1940" spc="-1" strike="noStrike">
              <a:latin typeface="Arial"/>
            </a:endParaRPr>
          </a:p>
        </p:txBody>
      </p:sp>
      <p:sp>
        <p:nvSpPr>
          <p:cNvPr id="314" name="CustomShape 2"/>
          <p:cNvSpPr/>
          <p:nvPr/>
        </p:nvSpPr>
        <p:spPr>
          <a:xfrm>
            <a:off x="500040" y="1553760"/>
            <a:ext cx="8228880" cy="2281680"/>
          </a:xfrm>
          <a:prstGeom prst="rect">
            <a:avLst/>
          </a:prstGeom>
          <a:noFill/>
          <a:ln>
            <a:noFill/>
          </a:ln>
        </p:spPr>
        <p:style>
          <a:lnRef idx="0"/>
          <a:fillRef idx="0"/>
          <a:effectRef idx="0"/>
          <a:fontRef idx="minor"/>
        </p:style>
        <p:txBody>
          <a:bodyPr/>
          <a:p>
            <a:pPr marL="343080" indent="-342360">
              <a:lnSpc>
                <a:spcPct val="100000"/>
              </a:lnSpc>
              <a:buClr>
                <a:srgbClr val="000000"/>
              </a:buClr>
              <a:buFont typeface="Arial"/>
              <a:buChar char="•"/>
            </a:pPr>
            <a:r>
              <a:rPr b="0" lang="en-IN" sz="3200" spc="-1" strike="noStrike">
                <a:solidFill>
                  <a:srgbClr val="000000"/>
                </a:solidFill>
                <a:latin typeface="Calibri"/>
                <a:ea typeface="Calibri"/>
              </a:rPr>
              <a:t>Initial accuracy: 91%</a:t>
            </a:r>
            <a:endParaRPr b="0" lang="en-IN" sz="3200" spc="-1" strike="noStrike">
              <a:latin typeface="Arial"/>
            </a:endParaRPr>
          </a:p>
          <a:p>
            <a:pPr marL="343080" indent="-342360">
              <a:lnSpc>
                <a:spcPct val="100000"/>
              </a:lnSpc>
              <a:spcBef>
                <a:spcPts val="641"/>
              </a:spcBef>
              <a:buClr>
                <a:srgbClr val="000000"/>
              </a:buClr>
              <a:buFont typeface="Arial"/>
              <a:buChar char="•"/>
            </a:pPr>
            <a:r>
              <a:rPr b="0" lang="en-IN" sz="3200" spc="-1" strike="noStrike">
                <a:solidFill>
                  <a:srgbClr val="000000"/>
                </a:solidFill>
                <a:latin typeface="Calibri"/>
                <a:ea typeface="Calibri"/>
              </a:rPr>
              <a:t>Increased Neural Network’s body</a:t>
            </a:r>
            <a:endParaRPr b="0" lang="en-IN" sz="3200" spc="-1" strike="noStrike">
              <a:latin typeface="Arial"/>
            </a:endParaRPr>
          </a:p>
          <a:p>
            <a:pPr marL="343080" indent="-342360">
              <a:lnSpc>
                <a:spcPct val="100000"/>
              </a:lnSpc>
              <a:spcBef>
                <a:spcPts val="641"/>
              </a:spcBef>
              <a:buClr>
                <a:srgbClr val="000000"/>
              </a:buClr>
              <a:buFont typeface="Arial"/>
              <a:buChar char="•"/>
            </a:pPr>
            <a:r>
              <a:rPr b="0" lang="en-IN" sz="3200" spc="-1" strike="noStrike">
                <a:solidFill>
                  <a:srgbClr val="000000"/>
                </a:solidFill>
                <a:latin typeface="Calibri"/>
                <a:ea typeface="Calibri"/>
              </a:rPr>
              <a:t>Used LeakyReLU instead of ReLU</a:t>
            </a:r>
            <a:endParaRPr b="0" lang="en-IN" sz="3200" spc="-1" strike="noStrike">
              <a:latin typeface="Arial"/>
            </a:endParaRPr>
          </a:p>
          <a:p>
            <a:pPr marL="343080" indent="-342360">
              <a:lnSpc>
                <a:spcPct val="100000"/>
              </a:lnSpc>
              <a:spcBef>
                <a:spcPts val="641"/>
              </a:spcBef>
              <a:buClr>
                <a:srgbClr val="000000"/>
              </a:buClr>
              <a:buFont typeface="Arial"/>
              <a:buChar char="•"/>
            </a:pPr>
            <a:r>
              <a:rPr b="0" lang="en-IN" sz="3200" spc="-1" strike="noStrike">
                <a:solidFill>
                  <a:srgbClr val="000000"/>
                </a:solidFill>
                <a:latin typeface="Calibri"/>
                <a:ea typeface="Calibri"/>
              </a:rPr>
              <a:t>Decreased learning rate to 1e-4</a:t>
            </a:r>
            <a:endParaRPr b="0" lang="en-IN" sz="3200" spc="-1" strike="noStrike">
              <a:latin typeface="Arial"/>
            </a:endParaRPr>
          </a:p>
          <a:p>
            <a:pPr marL="343080" indent="-342360">
              <a:lnSpc>
                <a:spcPct val="100000"/>
              </a:lnSpc>
              <a:spcBef>
                <a:spcPts val="641"/>
              </a:spcBef>
              <a:buClr>
                <a:srgbClr val="000000"/>
              </a:buClr>
              <a:buFont typeface="Arial"/>
              <a:buChar char="•"/>
            </a:pPr>
            <a:r>
              <a:rPr b="0" lang="en-IN" sz="3200" spc="-1" strike="noStrike">
                <a:solidFill>
                  <a:srgbClr val="000000"/>
                </a:solidFill>
                <a:latin typeface="Calibri"/>
                <a:ea typeface="Calibri"/>
              </a:rPr>
              <a:t>Resulting Accuracy: 97.6%</a:t>
            </a:r>
            <a:endParaRPr b="0" lang="en-IN" sz="32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Google Shape;494;p103" descr=""/>
          <p:cNvPicPr/>
          <p:nvPr/>
        </p:nvPicPr>
        <p:blipFill>
          <a:blip r:embed="rId1"/>
          <a:stretch/>
        </p:blipFill>
        <p:spPr>
          <a:xfrm>
            <a:off x="702000" y="830520"/>
            <a:ext cx="3923640" cy="1237680"/>
          </a:xfrm>
          <a:prstGeom prst="rect">
            <a:avLst/>
          </a:prstGeom>
          <a:ln>
            <a:noFill/>
          </a:ln>
        </p:spPr>
      </p:pic>
      <p:pic>
        <p:nvPicPr>
          <p:cNvPr id="316" name="Google Shape;495;p103" descr=""/>
          <p:cNvPicPr/>
          <p:nvPr/>
        </p:nvPicPr>
        <p:blipFill>
          <a:blip r:embed="rId2"/>
          <a:stretch/>
        </p:blipFill>
        <p:spPr>
          <a:xfrm>
            <a:off x="444600" y="3156120"/>
            <a:ext cx="8066880" cy="1637640"/>
          </a:xfrm>
          <a:prstGeom prst="rect">
            <a:avLst/>
          </a:prstGeom>
          <a:ln>
            <a:noFill/>
          </a:ln>
        </p:spPr>
      </p:pic>
      <p:sp>
        <p:nvSpPr>
          <p:cNvPr id="317" name="CustomShape 1"/>
          <p:cNvSpPr/>
          <p:nvPr/>
        </p:nvSpPr>
        <p:spPr>
          <a:xfrm>
            <a:off x="457200" y="0"/>
            <a:ext cx="8228520" cy="1199160"/>
          </a:xfrm>
          <a:prstGeom prst="rect">
            <a:avLst/>
          </a:prstGeom>
          <a:noFill/>
          <a:ln>
            <a:noFill/>
          </a:ln>
        </p:spPr>
        <p:style>
          <a:lnRef idx="0"/>
          <a:fillRef idx="0"/>
          <a:effectRef idx="0"/>
          <a:fontRef idx="minor"/>
        </p:style>
        <p:txBody>
          <a:bodyPr lIns="0" rIns="0" tIns="0" bIns="0" anchor="ctr"/>
          <a:p>
            <a:pPr>
              <a:lnSpc>
                <a:spcPct val="100000"/>
              </a:lnSpc>
            </a:pPr>
            <a:r>
              <a:rPr b="0" lang="en-IN" sz="1400" spc="-1" strike="noStrike">
                <a:solidFill>
                  <a:srgbClr val="000000"/>
                </a:solidFill>
                <a:latin typeface="Arial"/>
                <a:ea typeface="Arial"/>
              </a:rPr>
              <a:t>MEMO TABLE</a:t>
            </a:r>
            <a:endParaRPr b="0" lang="en-IN" sz="1400" spc="-1" strike="noStrike">
              <a:latin typeface="Arial"/>
            </a:endParaRPr>
          </a:p>
        </p:txBody>
      </p:sp>
      <p:sp>
        <p:nvSpPr>
          <p:cNvPr id="318" name="CustomShape 2"/>
          <p:cNvSpPr/>
          <p:nvPr/>
        </p:nvSpPr>
        <p:spPr>
          <a:xfrm>
            <a:off x="444600" y="1059840"/>
            <a:ext cx="8860680" cy="3393360"/>
          </a:xfrm>
          <a:prstGeom prst="rect">
            <a:avLst/>
          </a:prstGeom>
          <a:noFill/>
          <a:ln>
            <a:noFill/>
          </a:ln>
        </p:spPr>
        <p:style>
          <a:lnRef idx="0"/>
          <a:fillRef idx="0"/>
          <a:effectRef idx="0"/>
          <a:fontRef idx="minor"/>
        </p:style>
        <p:txBody>
          <a:bodyPr lIns="0" rIns="0" tIns="0" bIns="0" anchor="ctr"/>
          <a:p>
            <a:pPr>
              <a:lnSpc>
                <a:spcPct val="100000"/>
              </a:lnSpc>
            </a:pPr>
            <a:r>
              <a:rPr b="0" lang="en-IN" sz="1400" spc="-1" strike="noStrike">
                <a:solidFill>
                  <a:srgbClr val="000000"/>
                </a:solidFill>
                <a:latin typeface="Arial"/>
                <a:ea typeface="Arial"/>
              </a:rPr>
              <a:t>VEHICLE OWNER DETAILS</a:t>
            </a:r>
            <a:endParaRPr b="0" lang="en-IN" sz="14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366840"/>
            <a:ext cx="8228520" cy="119916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Project Applications</a:t>
            </a:r>
            <a:endParaRPr b="0" lang="en-IN" sz="3600" spc="-1" strike="noStrike">
              <a:latin typeface="Arial"/>
            </a:endParaRPr>
          </a:p>
        </p:txBody>
      </p:sp>
      <p:sp>
        <p:nvSpPr>
          <p:cNvPr id="320" name="CustomShape 2"/>
          <p:cNvSpPr/>
          <p:nvPr/>
        </p:nvSpPr>
        <p:spPr>
          <a:xfrm>
            <a:off x="457200" y="1866600"/>
            <a:ext cx="8228520" cy="2082960"/>
          </a:xfrm>
          <a:prstGeom prst="rect">
            <a:avLst/>
          </a:prstGeom>
          <a:noFill/>
          <a:ln>
            <a:noFill/>
          </a:ln>
        </p:spPr>
        <p:style>
          <a:lnRef idx="0"/>
          <a:fillRef idx="0"/>
          <a:effectRef idx="0"/>
          <a:fontRef idx="minor"/>
        </p:style>
        <p:txBody>
          <a:bodyPr lIns="68400" rIns="68400" tIns="34200" bIns="34200"/>
          <a:p>
            <a:pPr marL="254160" indent="-253440" algn="just">
              <a:lnSpc>
                <a:spcPct val="100000"/>
              </a:lnSpc>
              <a:buClr>
                <a:srgbClr val="000000"/>
              </a:buClr>
              <a:buFont typeface="Arial"/>
              <a:buChar char="•"/>
            </a:pPr>
            <a:r>
              <a:rPr b="0" lang="en-IN" sz="1800" spc="-1" strike="noStrike">
                <a:solidFill>
                  <a:srgbClr val="000000"/>
                </a:solidFill>
                <a:latin typeface="Palatino Linotype"/>
                <a:ea typeface="Palatino Linotype"/>
              </a:rPr>
              <a:t>It can used  be to maintain discipline among public, thereby decreasing the risk of traffic accidents.</a:t>
            </a:r>
            <a:endParaRPr b="0" lang="en-IN" sz="1800" spc="-1" strike="noStrike">
              <a:latin typeface="Arial"/>
            </a:endParaRPr>
          </a:p>
          <a:p>
            <a:pPr marL="254160" indent="-25344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Man labor will be reduced thus leading to reliable system.</a:t>
            </a:r>
            <a:endParaRPr b="0" lang="en-IN" sz="1800" spc="-1" strike="noStrike">
              <a:latin typeface="Arial"/>
            </a:endParaRPr>
          </a:p>
          <a:p>
            <a:pPr marL="254160" indent="-25344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Digitization in traffic controlling system will prove as a push to digital India’s mission.</a:t>
            </a:r>
            <a:endParaRPr b="0" lang="en-IN" sz="1800" spc="-1" strike="noStrike">
              <a:latin typeface="Arial"/>
            </a:endParaRPr>
          </a:p>
          <a:p>
            <a:pPr marL="254160" indent="-25344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Transparency in fine collection will be improved.  </a:t>
            </a:r>
            <a:endParaRPr b="0" lang="en-IN" sz="1800" spc="-1" strike="noStrike">
              <a:latin typeface="Arial"/>
            </a:endParaRPr>
          </a:p>
        </p:txBody>
      </p:sp>
    </p:spTree>
  </p:cSld>
  <p:transition spd="slow">
    <p:fade/>
  </p:transition>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941760" y="0"/>
            <a:ext cx="7259760" cy="75240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Project Flow</a:t>
            </a:r>
            <a:endParaRPr b="0" lang="en-IN" sz="3600" spc="-1" strike="noStrike">
              <a:latin typeface="Arial"/>
            </a:endParaRPr>
          </a:p>
        </p:txBody>
      </p:sp>
      <p:pic>
        <p:nvPicPr>
          <p:cNvPr id="242" name="Google Shape;343;p81" descr=""/>
          <p:cNvPicPr/>
          <p:nvPr/>
        </p:nvPicPr>
        <p:blipFill>
          <a:blip r:embed="rId1"/>
          <a:stretch/>
        </p:blipFill>
        <p:spPr>
          <a:xfrm>
            <a:off x="1939320" y="753480"/>
            <a:ext cx="5264640" cy="4271400"/>
          </a:xfrm>
          <a:prstGeom prst="rect">
            <a:avLst/>
          </a:prstGeom>
          <a:ln>
            <a:noFill/>
          </a:ln>
        </p:spPr>
      </p:pic>
    </p:spTree>
  </p:cSld>
  <p:transition spd="slow">
    <p:fade/>
  </p:transition>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457200" y="366840"/>
            <a:ext cx="8228520" cy="1199160"/>
          </a:xfrm>
          <a:prstGeom prst="rect">
            <a:avLst/>
          </a:prstGeom>
          <a:noFill/>
          <a:ln>
            <a:noFill/>
          </a:ln>
        </p:spPr>
        <p:style>
          <a:lnRef idx="0"/>
          <a:fillRef idx="0"/>
          <a:effectRef idx="0"/>
          <a:fontRef idx="minor"/>
        </p:style>
      </p:sp>
      <p:sp>
        <p:nvSpPr>
          <p:cNvPr id="322" name="TextShape 2"/>
          <p:cNvSpPr txBox="1"/>
          <p:nvPr/>
        </p:nvSpPr>
        <p:spPr>
          <a:xfrm>
            <a:off x="720000" y="1368000"/>
            <a:ext cx="7390800" cy="2376000"/>
          </a:xfrm>
          <a:prstGeom prst="rect">
            <a:avLst/>
          </a:prstGeom>
          <a:noFill/>
          <a:ln>
            <a:noFill/>
          </a:ln>
        </p:spPr>
        <p:txBody>
          <a:bodyPr lIns="0" rIns="0" tIns="0" bIns="0">
            <a:normAutofit/>
          </a:bodyPr>
          <a:p>
            <a:pPr marL="457200" indent="-228600" algn="just">
              <a:lnSpc>
                <a:spcPct val="100000"/>
              </a:lnSpc>
              <a:spcBef>
                <a:spcPts val="1616"/>
              </a:spcBef>
              <a:buClr>
                <a:srgbClr val="000000"/>
              </a:buClr>
              <a:buSzPct val="45000"/>
              <a:buFont typeface="Wingdings" charset="2"/>
              <a:buChar char=""/>
            </a:pPr>
            <a:r>
              <a:rPr b="0" lang="en-IN" sz="2000" spc="-1" strike="noStrike">
                <a:solidFill>
                  <a:srgbClr val="000000"/>
                </a:solidFill>
                <a:latin typeface="Times New Roman"/>
              </a:rPr>
              <a:t>The image processing parameters which are currently static can be obtained through machine learning. Hence, the algorithms will adjust the parameters as per the image brightness, size, contrast and several other properties.</a:t>
            </a:r>
            <a:endParaRPr b="0" lang="en-IN" sz="2000" spc="-1" strike="noStrike">
              <a:solidFill>
                <a:srgbClr val="000000"/>
              </a:solidFill>
              <a:latin typeface="Times New Roman"/>
              <a:ea typeface="Times New Roman"/>
            </a:endParaRPr>
          </a:p>
          <a:p>
            <a:pPr marL="457200" indent="-228600" algn="just">
              <a:lnSpc>
                <a:spcPct val="100000"/>
              </a:lnSpc>
              <a:spcBef>
                <a:spcPts val="1616"/>
              </a:spcBef>
              <a:buClr>
                <a:srgbClr val="000000"/>
              </a:buClr>
              <a:buSzPct val="45000"/>
              <a:buFont typeface="Wingdings" charset="2"/>
              <a:buChar char=""/>
            </a:pPr>
            <a:r>
              <a:rPr b="0" lang="en-IN" sz="2000" spc="-1" strike="noStrike">
                <a:solidFill>
                  <a:srgbClr val="000000"/>
                </a:solidFill>
                <a:latin typeface="Times New Roman"/>
              </a:rPr>
              <a:t>The CNN layers can be increased in order to bring the efficiency close to 100% for perfect recognition.</a:t>
            </a:r>
            <a:endParaRPr b="0" lang="en-IN" sz="2000" spc="-1" strike="noStrike">
              <a:solidFill>
                <a:srgbClr val="000000"/>
              </a:solidFill>
              <a:latin typeface="Times New Roman"/>
              <a:ea typeface="Times New Roman"/>
            </a:endParaRPr>
          </a:p>
          <a:p>
            <a:pPr marL="457200" indent="-228600" algn="just">
              <a:lnSpc>
                <a:spcPct val="100000"/>
              </a:lnSpc>
              <a:spcBef>
                <a:spcPts val="1616"/>
              </a:spcBef>
              <a:buClr>
                <a:srgbClr val="000000"/>
              </a:buClr>
              <a:buSzPct val="45000"/>
              <a:buFont typeface="Wingdings" charset="2"/>
              <a:buChar char=""/>
            </a:pPr>
            <a:r>
              <a:rPr b="0" lang="en-IN" sz="2000" spc="-1" strike="noStrike">
                <a:solidFill>
                  <a:srgbClr val="000000"/>
                </a:solidFill>
                <a:latin typeface="Times New Roman"/>
              </a:rPr>
              <a:t>The quality of video camera can be improved in order to get better quality videos and hence, sharp images.</a:t>
            </a:r>
            <a:endParaRPr b="0" lang="en-IN" sz="2000" spc="-1" strike="noStrike">
              <a:solidFill>
                <a:srgbClr val="000000"/>
              </a:solidFill>
              <a:latin typeface="Times New Roman"/>
              <a:ea typeface="Times New Roman"/>
            </a:endParaRPr>
          </a:p>
          <a:p>
            <a:pPr marL="457200" indent="-228600" algn="just">
              <a:lnSpc>
                <a:spcPct val="100000"/>
              </a:lnSpc>
              <a:spcBef>
                <a:spcPts val="1616"/>
              </a:spcBef>
              <a:buClr>
                <a:srgbClr val="000000"/>
              </a:buClr>
              <a:buSzPct val="45000"/>
              <a:buFont typeface="Wingdings" charset="2"/>
              <a:buChar char=""/>
            </a:pPr>
            <a:r>
              <a:rPr b="0" lang="en-IN" sz="2000" spc="-1" strike="noStrike">
                <a:solidFill>
                  <a:srgbClr val="000000"/>
                </a:solidFill>
                <a:latin typeface="Times New Roman"/>
              </a:rPr>
              <a:t>The entire system can be dumped into an embedded system for real time fine generation.</a:t>
            </a:r>
            <a:endParaRPr b="0" lang="en-IN" sz="2000" spc="-1" strike="noStrike">
              <a:solidFill>
                <a:srgbClr val="000000"/>
              </a:solidFill>
              <a:latin typeface="Times New Roman"/>
              <a:ea typeface="Times New Roman"/>
            </a:endParaRPr>
          </a:p>
        </p:txBody>
      </p:sp>
      <p:sp>
        <p:nvSpPr>
          <p:cNvPr id="323" name="TextShape 3"/>
          <p:cNvSpPr txBox="1"/>
          <p:nvPr/>
        </p:nvSpPr>
        <p:spPr>
          <a:xfrm>
            <a:off x="1872000" y="432000"/>
            <a:ext cx="5472000" cy="622800"/>
          </a:xfrm>
          <a:prstGeom prst="rect">
            <a:avLst/>
          </a:prstGeom>
          <a:noFill/>
          <a:ln>
            <a:noFill/>
          </a:ln>
        </p:spPr>
        <p:txBody>
          <a:bodyPr lIns="90000" rIns="90000" tIns="45000" bIns="45000"/>
          <a:p>
            <a:r>
              <a:rPr b="0" lang="en-IN" sz="3600" spc="-1" strike="noStrike">
                <a:solidFill>
                  <a:srgbClr val="44546a"/>
                </a:solidFill>
                <a:latin typeface="Century Gothic"/>
                <a:ea typeface="Century Gothic"/>
              </a:rPr>
              <a:t>Possible improvements</a:t>
            </a:r>
            <a:endParaRPr b="0" lang="en-IN" sz="3600" spc="-1" strike="noStrike">
              <a:latin typeface="Arial"/>
            </a:endParaRPr>
          </a:p>
        </p:txBody>
      </p:sp>
    </p:spTree>
  </p:cSld>
  <p:transition spd="slow">
    <p:fade/>
  </p:transition>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457200" y="1203480"/>
            <a:ext cx="8110800" cy="2982960"/>
          </a:xfrm>
          <a:prstGeom prst="rect">
            <a:avLst/>
          </a:prstGeom>
          <a:noFill/>
          <a:ln>
            <a:noFill/>
          </a:ln>
        </p:spPr>
        <p:txBody>
          <a:bodyPr lIns="0" rIns="0" tIns="0" bIns="0">
            <a:normAutofit/>
          </a:bodyPr>
          <a:p>
            <a:pPr marL="457200" indent="-228600" algn="just">
              <a:lnSpc>
                <a:spcPct val="100000"/>
              </a:lnSpc>
              <a:spcBef>
                <a:spcPts val="1616"/>
              </a:spcBef>
              <a:buClr>
                <a:srgbClr val="000000"/>
              </a:buClr>
              <a:buSzPct val="45000"/>
              <a:buFont typeface="Symbol" charset="2"/>
              <a:buChar char=""/>
            </a:pPr>
            <a:r>
              <a:rPr b="0" lang="en-IN" sz="1400" spc="-1" strike="noStrike">
                <a:solidFill>
                  <a:srgbClr val="000000"/>
                </a:solidFill>
                <a:latin typeface="Times New Roman"/>
              </a:rPr>
              <a:t>Ch. Jaya Lakshmi, DrA.Jhansi Rani, Dr. K. Sri Ramakrishna, M.Lantikiran, V.R. Siddhartha,”A novel Approach for Indian License Plate Recognition System”, IJAEST, Vol 2 Issue I, 2016, pp 010-014</a:t>
            </a:r>
            <a:endParaRPr b="0" lang="en-IN" sz="1400" spc="-1" strike="noStrike">
              <a:solidFill>
                <a:srgbClr val="000000"/>
              </a:solidFill>
              <a:latin typeface="Times New Roman"/>
              <a:ea typeface="Times New Roman"/>
            </a:endParaRPr>
          </a:p>
          <a:p>
            <a:pPr marL="457200" indent="-228600" algn="just">
              <a:lnSpc>
                <a:spcPct val="100000"/>
              </a:lnSpc>
              <a:spcBef>
                <a:spcPts val="1616"/>
              </a:spcBef>
              <a:buClr>
                <a:srgbClr val="000000"/>
              </a:buClr>
              <a:buSzPct val="45000"/>
              <a:buFont typeface="Symbol" charset="2"/>
              <a:buChar char=""/>
            </a:pPr>
            <a:r>
              <a:rPr b="0" lang="en-IN" sz="1400" spc="-1" strike="noStrike">
                <a:solidFill>
                  <a:srgbClr val="000000"/>
                </a:solidFill>
                <a:latin typeface="Times New Roman"/>
              </a:rPr>
              <a:t>Indian Vehicle Number Plate Detection Using Image Processing Swati Bhandari, Prof.Amit Kukreja, Sayali Bhatkar, Jyoti Chavda, Smita Lad International Research Journal of Engineering and Technology (IRJET), Volume: 04 Issue: 04 | Apr -2017</a:t>
            </a:r>
            <a:endParaRPr b="0" lang="en-IN" sz="1400" spc="-1" strike="noStrike">
              <a:solidFill>
                <a:srgbClr val="000000"/>
              </a:solidFill>
              <a:latin typeface="Times New Roman"/>
              <a:ea typeface="Times New Roman"/>
            </a:endParaRPr>
          </a:p>
          <a:p>
            <a:pPr marL="457200" indent="-228600" algn="just">
              <a:lnSpc>
                <a:spcPct val="100000"/>
              </a:lnSpc>
              <a:spcBef>
                <a:spcPts val="1616"/>
              </a:spcBef>
              <a:buClr>
                <a:srgbClr val="000000"/>
              </a:buClr>
              <a:buSzPct val="45000"/>
              <a:buFont typeface="Symbol" charset="2"/>
              <a:buChar char=""/>
            </a:pPr>
            <a:r>
              <a:rPr b="0" lang="en-IN" sz="1400" spc="-1" strike="noStrike">
                <a:solidFill>
                  <a:srgbClr val="000000"/>
                </a:solidFill>
                <a:latin typeface="Times New Roman"/>
              </a:rPr>
              <a:t>Introduction to GUI programming with Tkinter:</a:t>
            </a:r>
            <a:endParaRPr b="0" lang="en-IN" sz="1400" spc="-1" strike="noStrike">
              <a:solidFill>
                <a:srgbClr val="000000"/>
              </a:solidFill>
              <a:latin typeface="Times New Roman"/>
              <a:ea typeface="Times New Roman"/>
            </a:endParaRPr>
          </a:p>
          <a:p>
            <a:pPr marL="457200" algn="just">
              <a:lnSpc>
                <a:spcPct val="100000"/>
              </a:lnSpc>
              <a:spcBef>
                <a:spcPts val="1616"/>
              </a:spcBef>
              <a:buClr>
                <a:srgbClr val="000000"/>
              </a:buClr>
              <a:buSzPct val="45000"/>
              <a:buFont typeface="Symbol" charset="2"/>
              <a:buChar char=""/>
            </a:pPr>
            <a:r>
              <a:rPr b="0" lang="en-IN" sz="1400" spc="-1" strike="noStrike">
                <a:solidFill>
                  <a:srgbClr val="000000"/>
                </a:solidFill>
                <a:latin typeface="Arial"/>
                <a:hlinkClick r:id="rId1"/>
              </a:rPr>
              <a:t>https://python-textbok.readthedocs.io/en/1.0/Introduction_to_GUI_Programming.html</a:t>
            </a:r>
            <a:endParaRPr b="0" lang="en-IN" sz="1400" spc="-1" strike="noStrike">
              <a:solidFill>
                <a:srgbClr val="000000"/>
              </a:solidFill>
              <a:latin typeface="Arial"/>
            </a:endParaRPr>
          </a:p>
          <a:p>
            <a:pPr marL="457200" indent="-228600" algn="just">
              <a:lnSpc>
                <a:spcPct val="100000"/>
              </a:lnSpc>
              <a:spcBef>
                <a:spcPts val="1616"/>
              </a:spcBef>
              <a:buClr>
                <a:srgbClr val="000000"/>
              </a:buClr>
              <a:buSzPct val="45000"/>
              <a:buFont typeface="Symbol" charset="2"/>
              <a:buChar char=""/>
            </a:pPr>
            <a:r>
              <a:rPr b="0" lang="en-IN" sz="1400" spc="-1" strike="noStrike">
                <a:solidFill>
                  <a:srgbClr val="000000"/>
                </a:solidFill>
                <a:latin typeface="Times New Roman"/>
                <a:ea typeface="Times New Roman"/>
              </a:rPr>
              <a:t>Number plate detection on Indian car vehicles using YOLOv2 </a:t>
            </a:r>
            <a:r>
              <a:rPr b="0" lang="en-IN" sz="1400" spc="-1" strike="noStrike">
                <a:solidFill>
                  <a:srgbClr val="000000"/>
                </a:solidFill>
                <a:latin typeface="Arial"/>
                <a:hlinkClick r:id="rId2"/>
              </a:rPr>
              <a:t>https://medium.com/@ravidesetty/number-plate-detection-on-indian-car-vehicles-using-yo2l2ov2-8c99e1a259f5</a:t>
            </a:r>
            <a:endParaRPr b="0" lang="en-IN" sz="1400" spc="-1" strike="noStrike">
              <a:solidFill>
                <a:srgbClr val="000000"/>
              </a:solidFill>
              <a:latin typeface="Arial"/>
            </a:endParaRPr>
          </a:p>
          <a:p>
            <a:pPr marL="457200" indent="-228600" algn="just">
              <a:lnSpc>
                <a:spcPct val="100000"/>
              </a:lnSpc>
              <a:spcBef>
                <a:spcPts val="1616"/>
              </a:spcBef>
              <a:buClr>
                <a:srgbClr val="000000"/>
              </a:buClr>
              <a:buSzPct val="45000"/>
              <a:buFont typeface="Symbol" charset="2"/>
              <a:buChar char=""/>
            </a:pPr>
            <a:r>
              <a:rPr b="0" lang="en-IN" sz="1400" spc="-1" strike="noStrike">
                <a:solidFill>
                  <a:srgbClr val="000000"/>
                </a:solidFill>
                <a:latin typeface="Times New Roman"/>
              </a:rPr>
              <a:t>End-to-End Text Recognition with Convolutional Neural Networks Tao Wang David J. Wu Adam Coates Andrew Y. Ng</a:t>
            </a:r>
            <a:endParaRPr b="0" lang="en-IN" sz="1400" spc="-1" strike="noStrike">
              <a:solidFill>
                <a:srgbClr val="000000"/>
              </a:solidFill>
              <a:latin typeface="Times New Roman"/>
              <a:ea typeface="Times New Roman"/>
            </a:endParaRPr>
          </a:p>
          <a:p>
            <a:pPr marL="457200" indent="-228600" algn="just">
              <a:lnSpc>
                <a:spcPct val="100000"/>
              </a:lnSpc>
              <a:spcBef>
                <a:spcPts val="1616"/>
              </a:spcBef>
              <a:buClr>
                <a:srgbClr val="000000"/>
              </a:buClr>
              <a:buSzPct val="45000"/>
              <a:buFont typeface="Symbol" charset="2"/>
              <a:buChar char=""/>
            </a:pPr>
            <a:r>
              <a:rPr b="0" lang="en-IN" sz="1400" spc="-1" strike="noStrike">
                <a:solidFill>
                  <a:srgbClr val="000000"/>
                </a:solidFill>
                <a:latin typeface="Times New Roman"/>
              </a:rPr>
              <a:t>ImageNet Classification with Deep Convolutional Neural Networks by Alex Krizhevsky  Ilya Sutskever  Geoffrey E. Hinton University of Toronto</a:t>
            </a:r>
            <a:endParaRPr b="0" lang="en-IN" sz="1400" spc="-1" strike="noStrike">
              <a:solidFill>
                <a:srgbClr val="000000"/>
              </a:solidFill>
              <a:latin typeface="Times New Roman"/>
              <a:ea typeface="Times New Roman"/>
            </a:endParaRPr>
          </a:p>
        </p:txBody>
      </p:sp>
      <p:sp>
        <p:nvSpPr>
          <p:cNvPr id="325" name="TextShape 2"/>
          <p:cNvSpPr txBox="1"/>
          <p:nvPr/>
        </p:nvSpPr>
        <p:spPr>
          <a:xfrm>
            <a:off x="2808000" y="313200"/>
            <a:ext cx="5472000" cy="622800"/>
          </a:xfrm>
          <a:prstGeom prst="rect">
            <a:avLst/>
          </a:prstGeom>
          <a:noFill/>
          <a:ln>
            <a:noFill/>
          </a:ln>
        </p:spPr>
        <p:txBody>
          <a:bodyPr lIns="90000" rIns="90000" tIns="45000" bIns="45000"/>
          <a:p>
            <a:r>
              <a:rPr b="0" lang="en-IN" sz="3600" spc="-1" strike="noStrike">
                <a:solidFill>
                  <a:srgbClr val="44546a"/>
                </a:solidFill>
                <a:latin typeface="Century Gothic"/>
                <a:ea typeface="Century Gothic"/>
              </a:rPr>
              <a:t>References</a:t>
            </a:r>
            <a:endParaRPr b="0" lang="en-IN" sz="3600" spc="-1" strike="noStrike">
              <a:latin typeface="Arial"/>
            </a:endParaRPr>
          </a:p>
        </p:txBody>
      </p:sp>
    </p:spTree>
  </p:cSld>
  <p:transition spd="slow">
    <p:fade/>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408960" y="1564560"/>
            <a:ext cx="8228520" cy="119916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Thank You!</a:t>
            </a:r>
            <a:endParaRPr b="0" lang="en-IN" sz="3600" spc="-1" strike="noStrike">
              <a:latin typeface="Arial"/>
            </a:endParaRPr>
          </a:p>
        </p:txBody>
      </p:sp>
    </p:spTree>
  </p:cSld>
  <p:transition spd="slow">
    <p:fade/>
  </p:transition>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457200" y="0"/>
            <a:ext cx="8228520" cy="119916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Project Outline</a:t>
            </a:r>
            <a:endParaRPr b="0" lang="en-IN" sz="3600" spc="-1" strike="noStrike">
              <a:latin typeface="Arial"/>
            </a:endParaRPr>
          </a:p>
        </p:txBody>
      </p:sp>
      <p:sp>
        <p:nvSpPr>
          <p:cNvPr id="244" name="CustomShape 2"/>
          <p:cNvSpPr/>
          <p:nvPr/>
        </p:nvSpPr>
        <p:spPr>
          <a:xfrm>
            <a:off x="410760" y="1468440"/>
            <a:ext cx="8228520" cy="3552840"/>
          </a:xfrm>
          <a:prstGeom prst="rect">
            <a:avLst/>
          </a:prstGeom>
          <a:noFill/>
          <a:ln>
            <a:noFill/>
          </a:ln>
        </p:spPr>
        <p:style>
          <a:lnRef idx="0"/>
          <a:fillRef idx="0"/>
          <a:effectRef idx="0"/>
          <a:fontRef idx="minor"/>
        </p:style>
        <p:txBody>
          <a:bodyPr lIns="68400" rIns="68400" tIns="34200" bIns="34200"/>
          <a:p>
            <a:pPr marL="254160" indent="-253440" algn="just">
              <a:lnSpc>
                <a:spcPct val="100000"/>
              </a:lnSpc>
              <a:buClr>
                <a:srgbClr val="000000"/>
              </a:buClr>
              <a:buFont typeface="Arial"/>
              <a:buChar char="•"/>
            </a:pPr>
            <a:r>
              <a:rPr b="0" lang="en-IN" sz="1800" spc="-1" strike="noStrike">
                <a:solidFill>
                  <a:srgbClr val="000000"/>
                </a:solidFill>
                <a:latin typeface="Palatino Linotype"/>
                <a:ea typeface="Palatino Linotype"/>
              </a:rPr>
              <a:t>Record the video of moving vehicles </a:t>
            </a:r>
            <a:endParaRPr b="0" lang="en-IN" sz="1800" spc="-1" strike="noStrike">
              <a:latin typeface="Arial"/>
            </a:endParaRPr>
          </a:p>
          <a:p>
            <a:pPr marL="254160" indent="-25344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Separate the frames of received video</a:t>
            </a:r>
            <a:endParaRPr b="0" lang="en-IN" sz="1800" spc="-1" strike="noStrike">
              <a:latin typeface="Arial"/>
            </a:endParaRPr>
          </a:p>
          <a:p>
            <a:pPr marL="254160" indent="-25344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Remove the duplicate frames</a:t>
            </a:r>
            <a:endParaRPr b="0" lang="en-IN" sz="1800" spc="-1" strike="noStrike">
              <a:latin typeface="Arial"/>
            </a:endParaRPr>
          </a:p>
          <a:p>
            <a:pPr marL="254160" indent="-25344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Apply object detection algorithm for getting vehicle’s number plate</a:t>
            </a:r>
            <a:endParaRPr b="0" lang="en-IN" sz="1800" spc="-1" strike="noStrike">
              <a:latin typeface="Arial"/>
            </a:endParaRPr>
          </a:p>
          <a:p>
            <a:pPr marL="254160" indent="-25344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Apply CNN on number plate</a:t>
            </a:r>
            <a:endParaRPr b="0" lang="en-IN" sz="1800" spc="-1" strike="noStrike">
              <a:latin typeface="Arial"/>
            </a:endParaRPr>
          </a:p>
          <a:p>
            <a:pPr marL="254160" indent="-25344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Match the vehicle’s number in database</a:t>
            </a:r>
            <a:endParaRPr b="0" lang="en-IN" sz="1800" spc="-1" strike="noStrike">
              <a:latin typeface="Arial"/>
            </a:endParaRPr>
          </a:p>
          <a:p>
            <a:pPr marL="254160" indent="-253440" algn="just">
              <a:lnSpc>
                <a:spcPct val="100000"/>
              </a:lnSpc>
              <a:spcBef>
                <a:spcPts val="400"/>
              </a:spcBef>
              <a:buClr>
                <a:srgbClr val="000000"/>
              </a:buClr>
              <a:buFont typeface="Arial"/>
              <a:buChar char="•"/>
            </a:pPr>
            <a:r>
              <a:rPr b="0" lang="en-IN" sz="1800" spc="-1" strike="noStrike">
                <a:solidFill>
                  <a:srgbClr val="000000"/>
                </a:solidFill>
                <a:latin typeface="Palatino Linotype"/>
                <a:ea typeface="Palatino Linotype"/>
              </a:rPr>
              <a:t>Send an email to owner of vehicle</a:t>
            </a:r>
            <a:endParaRPr b="0" lang="en-IN" sz="1800" spc="-1" strike="noStrike">
              <a:latin typeface="Arial"/>
            </a:endParaRPr>
          </a:p>
        </p:txBody>
      </p:sp>
    </p:spTree>
  </p:cSld>
  <p:transition spd="slow">
    <p:fade/>
  </p:transition>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89520" y="309240"/>
            <a:ext cx="8228520" cy="119916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Project Modules</a:t>
            </a:r>
            <a:endParaRPr b="0" lang="en-IN" sz="3600" spc="-1" strike="noStrike">
              <a:latin typeface="Arial"/>
            </a:endParaRPr>
          </a:p>
        </p:txBody>
      </p:sp>
      <p:sp>
        <p:nvSpPr>
          <p:cNvPr id="246" name="CustomShape 2"/>
          <p:cNvSpPr/>
          <p:nvPr/>
        </p:nvSpPr>
        <p:spPr>
          <a:xfrm>
            <a:off x="524880" y="1780560"/>
            <a:ext cx="8228520" cy="3393360"/>
          </a:xfrm>
          <a:prstGeom prst="rect">
            <a:avLst/>
          </a:prstGeom>
          <a:noFill/>
          <a:ln>
            <a:noFill/>
          </a:ln>
        </p:spPr>
        <p:style>
          <a:lnRef idx="0"/>
          <a:fillRef idx="0"/>
          <a:effectRef idx="0"/>
          <a:fontRef idx="minor"/>
        </p:style>
        <p:txBody>
          <a:bodyPr lIns="68400" rIns="68400" tIns="34200" bIns="34200"/>
          <a:p>
            <a:pPr marL="254160" indent="-138960" algn="just">
              <a:lnSpc>
                <a:spcPct val="100000"/>
              </a:lnSpc>
            </a:pPr>
            <a:endParaRPr b="0" lang="en-IN" sz="1400" spc="-1" strike="noStrike">
              <a:latin typeface="Arial"/>
            </a:endParaRPr>
          </a:p>
          <a:p>
            <a:pPr algn="just">
              <a:lnSpc>
                <a:spcPct val="100000"/>
              </a:lnSpc>
              <a:spcBef>
                <a:spcPts val="479"/>
              </a:spcBef>
            </a:pPr>
            <a:r>
              <a:rPr b="0" lang="en-IN" sz="2400" spc="-1" strike="noStrike">
                <a:solidFill>
                  <a:srgbClr val="000000"/>
                </a:solidFill>
                <a:latin typeface="Palatino Linotype"/>
                <a:ea typeface="Palatino Linotype"/>
              </a:rPr>
              <a:t>Number Plate Detection</a:t>
            </a:r>
            <a:endParaRPr b="0" lang="en-IN" sz="2400" spc="-1" strike="noStrike">
              <a:latin typeface="Arial"/>
            </a:endParaRPr>
          </a:p>
          <a:p>
            <a:pPr algn="just">
              <a:lnSpc>
                <a:spcPct val="100000"/>
              </a:lnSpc>
              <a:spcBef>
                <a:spcPts val="479"/>
              </a:spcBef>
            </a:pPr>
            <a:r>
              <a:rPr b="0" lang="en-IN" sz="2400" spc="-1" strike="noStrike">
                <a:solidFill>
                  <a:srgbClr val="000000"/>
                </a:solidFill>
                <a:latin typeface="Palatino Linotype"/>
                <a:ea typeface="Palatino Linotype"/>
              </a:rPr>
              <a:t>Number Recognition </a:t>
            </a:r>
            <a:endParaRPr b="0" lang="en-IN" sz="2400" spc="-1" strike="noStrike">
              <a:latin typeface="Arial"/>
            </a:endParaRPr>
          </a:p>
          <a:p>
            <a:pPr algn="just">
              <a:lnSpc>
                <a:spcPct val="100000"/>
              </a:lnSpc>
              <a:spcBef>
                <a:spcPts val="400"/>
              </a:spcBef>
            </a:pPr>
            <a:r>
              <a:rPr b="0" lang="en-IN" sz="2400" spc="-1" strike="noStrike">
                <a:solidFill>
                  <a:srgbClr val="000000"/>
                </a:solidFill>
                <a:latin typeface="Palatino Linotype"/>
                <a:ea typeface="Palatino Linotype"/>
              </a:rPr>
              <a:t>Fine Generation through Email notification</a:t>
            </a:r>
            <a:endParaRPr b="0" lang="en-IN" sz="2400" spc="-1" strike="noStrike">
              <a:latin typeface="Arial"/>
            </a:endParaRPr>
          </a:p>
        </p:txBody>
      </p:sp>
    </p:spTree>
  </p:cSld>
  <p:transition spd="slow">
    <p:fade/>
  </p:transition>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504000" y="216000"/>
            <a:ext cx="8228520" cy="551160"/>
          </a:xfrm>
          <a:prstGeom prst="rect">
            <a:avLst/>
          </a:prstGeom>
          <a:noFill/>
          <a:ln>
            <a:noFill/>
          </a:ln>
        </p:spPr>
        <p:style>
          <a:lnRef idx="0"/>
          <a:fillRef idx="0"/>
          <a:effectRef idx="0"/>
          <a:fontRef idx="minor"/>
        </p:style>
        <p:txBody>
          <a:bodyPr lIns="68400" rIns="68400" tIns="34200" bIns="34200" anchor="b"/>
          <a:p>
            <a:pPr algn="ctr">
              <a:lnSpc>
                <a:spcPct val="99000"/>
              </a:lnSpc>
            </a:pPr>
            <a:r>
              <a:rPr b="0" lang="en-IN" sz="3600" spc="-1" strike="noStrike">
                <a:solidFill>
                  <a:srgbClr val="44546a"/>
                </a:solidFill>
                <a:latin typeface="Century Gothic"/>
                <a:ea typeface="Century Gothic"/>
              </a:rPr>
              <a:t>Technologies to be utilized</a:t>
            </a:r>
            <a:endParaRPr b="0" lang="en-IN" sz="3600" spc="-1" strike="noStrike">
              <a:latin typeface="Arial"/>
            </a:endParaRPr>
          </a:p>
        </p:txBody>
      </p:sp>
      <p:sp>
        <p:nvSpPr>
          <p:cNvPr id="248" name="CustomShape 2"/>
          <p:cNvSpPr/>
          <p:nvPr/>
        </p:nvSpPr>
        <p:spPr>
          <a:xfrm>
            <a:off x="627480" y="854640"/>
            <a:ext cx="8228520" cy="3393360"/>
          </a:xfrm>
          <a:prstGeom prst="rect">
            <a:avLst/>
          </a:prstGeom>
          <a:noFill/>
          <a:ln>
            <a:noFill/>
          </a:ln>
        </p:spPr>
        <p:style>
          <a:lnRef idx="0"/>
          <a:fillRef idx="0"/>
          <a:effectRef idx="0"/>
          <a:fontRef idx="minor"/>
        </p:style>
        <p:txBody>
          <a:bodyPr lIns="68400" rIns="68400" tIns="34200" bIns="34200"/>
          <a:p>
            <a:pPr>
              <a:lnSpc>
                <a:spcPct val="100000"/>
              </a:lnSpc>
            </a:pPr>
            <a:r>
              <a:rPr b="0" lang="en-IN" sz="2400" spc="-1" strike="noStrike">
                <a:solidFill>
                  <a:srgbClr val="000000"/>
                </a:solidFill>
                <a:latin typeface="Palatino Linotype"/>
                <a:ea typeface="Palatino Linotype"/>
              </a:rPr>
              <a:t>Python 3.5  (Entire coding performed in Python) </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CNN Modules: Keras ( Tensorflow as backend)</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Image processing  algorithms (For detecting number-plates)</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MySQL Database</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Image Processing libraries: OpenCV, PIL</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Transfer Learning Model: Inception V3, VGG16, MobileNet</a:t>
            </a:r>
            <a:endParaRPr b="0" lang="en-IN" sz="2400" spc="-1" strike="noStrike">
              <a:latin typeface="Arial"/>
            </a:endParaRPr>
          </a:p>
          <a:p>
            <a:pPr>
              <a:lnSpc>
                <a:spcPct val="100000"/>
              </a:lnSpc>
              <a:spcBef>
                <a:spcPts val="479"/>
              </a:spcBef>
            </a:pPr>
            <a:r>
              <a:rPr b="0" lang="en-IN" sz="2400" spc="-1" strike="noStrike">
                <a:solidFill>
                  <a:srgbClr val="000000"/>
                </a:solidFill>
                <a:latin typeface="Palatino Linotype"/>
                <a:ea typeface="Palatino Linotype"/>
              </a:rPr>
              <a:t>Google cloud platform  (for training YOLO)</a:t>
            </a:r>
            <a:endParaRPr b="0" lang="en-IN" sz="2400" spc="-1" strike="noStrike">
              <a:latin typeface="Arial"/>
            </a:endParaRPr>
          </a:p>
          <a:p>
            <a:pPr>
              <a:lnSpc>
                <a:spcPct val="100000"/>
              </a:lnSpc>
            </a:pPr>
            <a:r>
              <a:rPr b="0" lang="en-IN" sz="2400" spc="-1" strike="noStrike">
                <a:solidFill>
                  <a:srgbClr val="000000"/>
                </a:solidFill>
                <a:latin typeface="Palatino Linotype"/>
                <a:ea typeface="Palatino Linotype"/>
              </a:rPr>
              <a:t>Python GUI library Tkinter</a:t>
            </a:r>
            <a:endParaRPr b="0" lang="en-IN" sz="2400" spc="-1" strike="noStrike">
              <a:latin typeface="Arial"/>
            </a:endParaRPr>
          </a:p>
        </p:txBody>
      </p:sp>
    </p:spTree>
  </p:cSld>
  <p:transition spd="slow">
    <p:fade/>
  </p:transition>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435240" y="72000"/>
            <a:ext cx="8228880" cy="527400"/>
          </a:xfrm>
          <a:prstGeom prst="rect">
            <a:avLst/>
          </a:prstGeom>
          <a:noFill/>
          <a:ln>
            <a:noFill/>
          </a:ln>
        </p:spPr>
        <p:style>
          <a:lnRef idx="0"/>
          <a:fillRef idx="0"/>
          <a:effectRef idx="0"/>
          <a:fontRef idx="minor"/>
        </p:style>
        <p:txBody>
          <a:bodyPr lIns="0" rIns="0" tIns="0" bIns="0" anchor="ctr"/>
          <a:p>
            <a:pPr algn="ctr">
              <a:lnSpc>
                <a:spcPct val="100000"/>
              </a:lnSpc>
            </a:pPr>
            <a:endParaRPr b="0" lang="en-IN" sz="1400" spc="-1" strike="noStrike">
              <a:latin typeface="Arial"/>
            </a:endParaRPr>
          </a:p>
          <a:p>
            <a:pPr algn="ctr">
              <a:lnSpc>
                <a:spcPct val="100000"/>
              </a:lnSpc>
            </a:pPr>
            <a:r>
              <a:rPr b="0" lang="en-IN" sz="3600" spc="-1" strike="noStrike">
                <a:solidFill>
                  <a:srgbClr val="44546a"/>
                </a:solidFill>
                <a:latin typeface="Century Gothic"/>
                <a:ea typeface="Century Gothic"/>
              </a:rPr>
              <a:t>Project Tasks</a:t>
            </a:r>
            <a:r>
              <a:rPr b="0" lang="en-IN" sz="2820" spc="-1" strike="noStrike">
                <a:solidFill>
                  <a:srgbClr val="000000"/>
                </a:solidFill>
                <a:latin typeface="Arial"/>
                <a:ea typeface="Arial"/>
              </a:rPr>
              <a:t> </a:t>
            </a:r>
            <a:endParaRPr b="0" lang="en-IN" sz="2820" spc="-1" strike="noStrike">
              <a:latin typeface="Arial"/>
            </a:endParaRPr>
          </a:p>
        </p:txBody>
      </p:sp>
      <p:sp>
        <p:nvSpPr>
          <p:cNvPr id="250" name="CustomShape 2"/>
          <p:cNvSpPr/>
          <p:nvPr/>
        </p:nvSpPr>
        <p:spPr>
          <a:xfrm>
            <a:off x="435240" y="181800"/>
            <a:ext cx="8603280" cy="4714200"/>
          </a:xfrm>
          <a:prstGeom prst="rect">
            <a:avLst/>
          </a:prstGeom>
          <a:noFill/>
          <a:ln>
            <a:noFill/>
          </a:ln>
        </p:spPr>
        <p:style>
          <a:lnRef idx="0"/>
          <a:fillRef idx="0"/>
          <a:effectRef idx="0"/>
          <a:fontRef idx="minor"/>
        </p:style>
      </p:sp>
      <p:sp>
        <p:nvSpPr>
          <p:cNvPr id="251" name="TextShape 3"/>
          <p:cNvSpPr txBox="1"/>
          <p:nvPr/>
        </p:nvSpPr>
        <p:spPr>
          <a:xfrm>
            <a:off x="457200" y="1203480"/>
            <a:ext cx="8228880" cy="2982600"/>
          </a:xfrm>
          <a:prstGeom prst="rect">
            <a:avLst/>
          </a:prstGeom>
          <a:noFill/>
          <a:ln>
            <a:noFill/>
          </a:ln>
        </p:spPr>
        <p:txBody>
          <a:bodyPr lIns="0" rIns="0" tIns="0" bIns="0">
            <a:normAutofit/>
          </a:bodyPr>
          <a:p>
            <a:pPr marL="432000" indent="-324000">
              <a:lnSpc>
                <a:spcPct val="100000"/>
              </a:lnSpc>
              <a:buClr>
                <a:srgbClr val="000000"/>
              </a:buClr>
              <a:buSzPct val="45000"/>
              <a:buFont typeface="Wingdings" charset="2"/>
              <a:buChar char=""/>
            </a:pPr>
            <a:r>
              <a:rPr b="0" lang="en-IN" sz="2400" spc="-1" strike="noStrike">
                <a:solidFill>
                  <a:srgbClr val="000000"/>
                </a:solidFill>
                <a:latin typeface="Palatino Linotype"/>
                <a:ea typeface="Palatino Linotype"/>
              </a:rPr>
              <a:t>Number Plate Detection Using the logic of edge detection.</a:t>
            </a:r>
            <a:endParaRPr b="0" lang="en-IN" sz="2400" spc="-1" strike="noStrike">
              <a:solidFill>
                <a:srgbClr val="000000"/>
              </a:solidFill>
              <a:latin typeface="Arial"/>
            </a:endParaRPr>
          </a:p>
          <a:p>
            <a:pPr marL="432000" indent="-324000">
              <a:lnSpc>
                <a:spcPct val="100000"/>
              </a:lnSpc>
              <a:buClr>
                <a:srgbClr val="000000"/>
              </a:buClr>
              <a:buSzPct val="45000"/>
              <a:buFont typeface="Wingdings" charset="2"/>
              <a:buChar char=""/>
            </a:pPr>
            <a:r>
              <a:rPr b="0" lang="en-IN" sz="2400" spc="-1" strike="noStrike">
                <a:solidFill>
                  <a:srgbClr val="000000"/>
                </a:solidFill>
                <a:latin typeface="Palatino Linotype"/>
                <a:ea typeface="Palatino Linotype"/>
              </a:rPr>
              <a:t>CNN trained using MNIST dataset and various other machine learning platforms</a:t>
            </a:r>
            <a:endParaRPr b="0" lang="en-IN" sz="2400" spc="-1" strike="noStrike">
              <a:solidFill>
                <a:srgbClr val="000000"/>
              </a:solidFill>
              <a:latin typeface="Arial"/>
            </a:endParaRPr>
          </a:p>
          <a:p>
            <a:pPr marL="432000" indent="-324000">
              <a:lnSpc>
                <a:spcPct val="100000"/>
              </a:lnSpc>
              <a:buClr>
                <a:srgbClr val="000000"/>
              </a:buClr>
              <a:buSzPct val="45000"/>
              <a:buFont typeface="Wingdings" charset="2"/>
              <a:buChar char=""/>
            </a:pPr>
            <a:r>
              <a:rPr b="0" lang="en-IN" sz="2400" spc="-1" strike="noStrike">
                <a:solidFill>
                  <a:srgbClr val="000000"/>
                </a:solidFill>
                <a:latin typeface="Palatino Linotype"/>
                <a:ea typeface="Palatino Linotype"/>
              </a:rPr>
              <a:t>Database normalized schema made ready in MySQL.</a:t>
            </a:r>
            <a:endParaRPr b="0" lang="en-IN" sz="2400" spc="-1" strike="noStrike">
              <a:solidFill>
                <a:srgbClr val="000000"/>
              </a:solidFill>
              <a:latin typeface="Arial"/>
            </a:endParaRPr>
          </a:p>
          <a:p>
            <a:pPr marL="432000" indent="-324000">
              <a:lnSpc>
                <a:spcPct val="100000"/>
              </a:lnSpc>
              <a:buClr>
                <a:srgbClr val="000000"/>
              </a:buClr>
              <a:buSzPct val="45000"/>
              <a:buFont typeface="Wingdings" charset="2"/>
              <a:buChar char=""/>
            </a:pPr>
            <a:r>
              <a:rPr b="0" lang="en-IN" sz="2400" spc="-1" strike="noStrike">
                <a:solidFill>
                  <a:srgbClr val="000000"/>
                </a:solidFill>
                <a:latin typeface="Palatino Linotype"/>
                <a:ea typeface="Palatino Linotype"/>
              </a:rPr>
              <a:t>Prepared a GUI for displaying results and collecting dataset.</a:t>
            </a:r>
            <a:endParaRPr b="0" lang="en-IN" sz="2400" spc="-1" strike="noStrike">
              <a:solidFill>
                <a:srgbClr val="000000"/>
              </a:solidFill>
              <a:latin typeface="Arial"/>
            </a:endParaRPr>
          </a:p>
          <a:p>
            <a:pPr marL="432000" indent="-324000">
              <a:lnSpc>
                <a:spcPct val="100000"/>
              </a:lnSpc>
              <a:buClr>
                <a:srgbClr val="000000"/>
              </a:buClr>
              <a:buSzPct val="45000"/>
              <a:buFont typeface="Wingdings" charset="2"/>
              <a:buChar char=""/>
            </a:pPr>
            <a:r>
              <a:rPr b="0" lang="en-IN" sz="2400" spc="-1" strike="noStrike">
                <a:solidFill>
                  <a:srgbClr val="000000"/>
                </a:solidFill>
                <a:latin typeface="Palatino Linotype"/>
                <a:ea typeface="Palatino Linotype"/>
              </a:rPr>
              <a:t>Prepared a dataset of number plates and their respective co-ordinates</a:t>
            </a:r>
            <a:endParaRPr b="0" lang="en-IN" sz="2400" spc="-1" strike="noStrike">
              <a:solidFill>
                <a:srgbClr val="000000"/>
              </a:solidFill>
              <a:latin typeface="Arial"/>
            </a:endParaRPr>
          </a:p>
          <a:p>
            <a:pPr marL="432000" indent="-324000">
              <a:lnSpc>
                <a:spcPct val="100000"/>
              </a:lnSpc>
              <a:buClr>
                <a:srgbClr val="000000"/>
              </a:buClr>
              <a:buSzPct val="45000"/>
              <a:buFont typeface="Wingdings" charset="2"/>
              <a:buChar char=""/>
            </a:pPr>
            <a:r>
              <a:rPr b="0" lang="en-IN" sz="2400" spc="-1" strike="noStrike">
                <a:solidFill>
                  <a:srgbClr val="000000"/>
                </a:solidFill>
                <a:latin typeface="Palatino Linotype"/>
                <a:ea typeface="Palatino Linotype"/>
              </a:rPr>
              <a:t>Tried training YOLO for number plate detection over various cloud services as well as GPU.</a:t>
            </a:r>
            <a:endParaRPr b="0" lang="en-IN" sz="2400" spc="-1" strike="noStrike">
              <a:solidFill>
                <a:srgbClr val="000000"/>
              </a:solidFill>
              <a:latin typeface="Arial"/>
            </a:endParaRPr>
          </a:p>
          <a:p>
            <a:pPr marL="432000" indent="-324000">
              <a:spcBef>
                <a:spcPts val="1417"/>
              </a:spcBef>
              <a:buClr>
                <a:srgbClr val="000000"/>
              </a:buClr>
              <a:buSzPct val="45000"/>
              <a:buFont typeface="Wingdings" charset="2"/>
              <a:buChar char=""/>
            </a:pPr>
            <a:r>
              <a:rPr b="0" lang="en-IN" sz="2400" spc="-1" strike="noStrike">
                <a:solidFill>
                  <a:srgbClr val="000000"/>
                </a:solidFill>
                <a:latin typeface="Palatino Linotype"/>
                <a:ea typeface="Palatino Linotype"/>
              </a:rPr>
              <a:t>Utilized ResNet50 model to detect car from the image.</a:t>
            </a:r>
            <a:endParaRPr b="0" lang="en-IN" sz="2400" spc="-1" strike="noStrike">
              <a:solidFill>
                <a:srgbClr val="000000"/>
              </a:solidFill>
              <a:latin typeface="Arial"/>
            </a:endParaRPr>
          </a:p>
        </p:txBody>
      </p:sp>
    </p:spTree>
  </p:cSld>
  <p:transition spd="slow">
    <p:fade/>
  </p:transition>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87000" y="128520"/>
            <a:ext cx="8228520" cy="1199160"/>
          </a:xfrm>
          <a:prstGeom prst="rect">
            <a:avLst/>
          </a:prstGeom>
          <a:noFill/>
          <a:ln>
            <a:noFill/>
          </a:ln>
        </p:spPr>
        <p:style>
          <a:lnRef idx="0"/>
          <a:fillRef idx="0"/>
          <a:effectRef idx="0"/>
          <a:fontRef idx="minor"/>
        </p:style>
        <p:txBody>
          <a:bodyPr lIns="0" rIns="0" tIns="0" bIns="0" anchor="ctr"/>
          <a:p>
            <a:pPr>
              <a:lnSpc>
                <a:spcPct val="100000"/>
              </a:lnSpc>
            </a:pPr>
            <a:r>
              <a:rPr b="1" lang="en-IN" sz="2400" spc="-1" strike="noStrike">
                <a:solidFill>
                  <a:srgbClr val="000000"/>
                </a:solidFill>
                <a:latin typeface="Arial"/>
                <a:ea typeface="Arial"/>
              </a:rPr>
              <a:t>Video Processing</a:t>
            </a:r>
            <a:endParaRPr b="0" lang="en-IN" sz="2400" spc="-1" strike="noStrike">
              <a:latin typeface="Arial"/>
            </a:endParaRPr>
          </a:p>
        </p:txBody>
      </p:sp>
      <p:sp>
        <p:nvSpPr>
          <p:cNvPr id="253" name="CustomShape 2"/>
          <p:cNvSpPr/>
          <p:nvPr/>
        </p:nvSpPr>
        <p:spPr>
          <a:xfrm>
            <a:off x="457200" y="1200240"/>
            <a:ext cx="8228520" cy="3393360"/>
          </a:xfrm>
          <a:prstGeom prst="rect">
            <a:avLst/>
          </a:prstGeom>
          <a:noFill/>
          <a:ln>
            <a:noFill/>
          </a:ln>
        </p:spPr>
        <p:style>
          <a:lnRef idx="0"/>
          <a:fillRef idx="0"/>
          <a:effectRef idx="0"/>
          <a:fontRef idx="minor"/>
        </p:style>
      </p:sp>
      <p:pic>
        <p:nvPicPr>
          <p:cNvPr id="254" name="Google Shape;374;p86" descr=""/>
          <p:cNvPicPr/>
          <p:nvPr/>
        </p:nvPicPr>
        <p:blipFill>
          <a:blip r:embed="rId1"/>
          <a:srcRect l="25676" t="9542" r="0" b="0"/>
          <a:stretch/>
        </p:blipFill>
        <p:spPr>
          <a:xfrm>
            <a:off x="1741680" y="943560"/>
            <a:ext cx="6136560" cy="4199040"/>
          </a:xfrm>
          <a:prstGeom prst="rect">
            <a:avLst/>
          </a:prstGeom>
          <a:ln>
            <a:noFill/>
          </a:ln>
        </p:spPr>
      </p:pic>
      <p:sp>
        <p:nvSpPr>
          <p:cNvPr id="255" name="CustomShape 3"/>
          <p:cNvSpPr/>
          <p:nvPr/>
        </p:nvSpPr>
        <p:spPr>
          <a:xfrm>
            <a:off x="2466360" y="1629360"/>
            <a:ext cx="6732360" cy="785160"/>
          </a:xfrm>
          <a:prstGeom prst="rect">
            <a:avLst/>
          </a:prstGeom>
          <a:noFill/>
          <a:ln>
            <a:noFill/>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457200" y="0"/>
            <a:ext cx="8228520" cy="1199160"/>
          </a:xfrm>
          <a:prstGeom prst="rect">
            <a:avLst/>
          </a:prstGeom>
          <a:noFill/>
          <a:ln>
            <a:noFill/>
          </a:ln>
        </p:spPr>
        <p:style>
          <a:lnRef idx="0"/>
          <a:fillRef idx="0"/>
          <a:effectRef idx="0"/>
          <a:fontRef idx="minor"/>
        </p:style>
        <p:txBody>
          <a:bodyPr lIns="0" rIns="0" tIns="0" bIns="0" anchor="ctr"/>
          <a:p>
            <a:pPr>
              <a:lnSpc>
                <a:spcPct val="100000"/>
              </a:lnSpc>
            </a:pPr>
            <a:r>
              <a:rPr b="0" lang="en-IN" sz="1400" spc="-1" strike="noStrike">
                <a:solidFill>
                  <a:srgbClr val="000000"/>
                </a:solidFill>
                <a:latin typeface="Arial"/>
                <a:ea typeface="Arial"/>
              </a:rPr>
              <a:t>PREPARING GUI FOR CREATING DATASET OF YOLO OBJECT BOUNDING BOX </a:t>
            </a:r>
            <a:br/>
            <a:r>
              <a:rPr b="0" lang="en-IN" sz="1400" spc="-1" strike="noStrike">
                <a:solidFill>
                  <a:srgbClr val="000000"/>
                </a:solidFill>
                <a:latin typeface="Arial"/>
                <a:ea typeface="Arial"/>
              </a:rPr>
              <a:t> FOR GENERATING VEHICLE’S NUMBER PLATE </a:t>
            </a:r>
            <a:endParaRPr b="0" lang="en-IN" sz="1400" spc="-1" strike="noStrike">
              <a:latin typeface="Arial"/>
            </a:endParaRPr>
          </a:p>
        </p:txBody>
      </p:sp>
      <p:sp>
        <p:nvSpPr>
          <p:cNvPr id="257" name="CustomShape 2"/>
          <p:cNvSpPr/>
          <p:nvPr/>
        </p:nvSpPr>
        <p:spPr>
          <a:xfrm>
            <a:off x="457200" y="1200240"/>
            <a:ext cx="8228520" cy="3393360"/>
          </a:xfrm>
          <a:prstGeom prst="rect">
            <a:avLst/>
          </a:prstGeom>
          <a:noFill/>
          <a:ln>
            <a:noFill/>
          </a:ln>
        </p:spPr>
        <p:style>
          <a:lnRef idx="0"/>
          <a:fillRef idx="0"/>
          <a:effectRef idx="0"/>
          <a:fontRef idx="minor"/>
        </p:style>
      </p:sp>
      <p:pic>
        <p:nvPicPr>
          <p:cNvPr id="258" name="Google Shape;382;p87" descr=""/>
          <p:cNvPicPr/>
          <p:nvPr/>
        </p:nvPicPr>
        <p:blipFill>
          <a:blip r:embed="rId1"/>
          <a:srcRect l="6735" t="11166" r="2629" b="4464"/>
          <a:stretch/>
        </p:blipFill>
        <p:spPr>
          <a:xfrm>
            <a:off x="457200" y="1117440"/>
            <a:ext cx="7401600" cy="387288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2019-05-09T07:49:26Z</dcterms:modified>
  <cp:revision>4</cp:revision>
  <dc:subject/>
  <dc:title/>
</cp:coreProperties>
</file>